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handoutMasterIdLst>
    <p:handoutMasterId r:id="rId27"/>
  </p:handoutMasterIdLst>
  <p:sldIdLst>
    <p:sldId id="257" r:id="rId5"/>
    <p:sldId id="289" r:id="rId6"/>
    <p:sldId id="270" r:id="rId7"/>
    <p:sldId id="268" r:id="rId8"/>
    <p:sldId id="272" r:id="rId9"/>
    <p:sldId id="278" r:id="rId10"/>
    <p:sldId id="273" r:id="rId11"/>
    <p:sldId id="271" r:id="rId12"/>
    <p:sldId id="277" r:id="rId13"/>
    <p:sldId id="280" r:id="rId14"/>
    <p:sldId id="281" r:id="rId15"/>
    <p:sldId id="282" r:id="rId16"/>
    <p:sldId id="283" r:id="rId17"/>
    <p:sldId id="284" r:id="rId18"/>
    <p:sldId id="287" r:id="rId19"/>
    <p:sldId id="285" r:id="rId20"/>
    <p:sldId id="286" r:id="rId21"/>
    <p:sldId id="288" r:id="rId22"/>
    <p:sldId id="274" r:id="rId23"/>
    <p:sldId id="276" r:id="rId24"/>
    <p:sldId id="275" r:id="rId25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A08"/>
    <a:srgbClr val="FF0000"/>
    <a:srgbClr val="224B6C"/>
    <a:srgbClr val="194B46"/>
    <a:srgbClr val="1E346C"/>
    <a:srgbClr val="174577"/>
    <a:srgbClr val="0D2845"/>
    <a:srgbClr val="185454"/>
    <a:srgbClr val="394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>
      <p:cViewPr>
        <p:scale>
          <a:sx n="78" d="100"/>
          <a:sy n="78" d="100"/>
        </p:scale>
        <p:origin x="-366" y="19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700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Asıl metin stillerini düzenlemek için tıklayın</a:t>
            </a:r>
          </a:p>
          <a:p>
            <a:pPr lvl="1" rtl="0"/>
            <a:r>
              <a:t>İkinci düzey</a:t>
            </a:r>
          </a:p>
          <a:p>
            <a:pPr lvl="2" rtl="0"/>
            <a:r>
              <a:t>Üçüncü düzey</a:t>
            </a:r>
          </a:p>
          <a:p>
            <a:pPr lvl="3" rtl="0"/>
            <a:r>
              <a:t>Dördüncü düzey</a:t>
            </a:r>
          </a:p>
          <a:p>
            <a:pPr lvl="4" rtl="0"/>
            <a:r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7649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5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6488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687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580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881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69964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1920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3428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91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58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0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343647" y="2397359"/>
            <a:ext cx="6595063" cy="1646620"/>
          </a:xfrm>
        </p:spPr>
        <p:txBody>
          <a:bodyPr rtlCol="0" anchor="ctr">
            <a:normAutofit/>
          </a:bodyPr>
          <a:lstStyle/>
          <a:p>
            <a:pPr rtl="0"/>
            <a:r>
              <a:rPr lang="tr-TR" sz="8800" b="1" dirty="0"/>
              <a:t>ARDUINO</a:t>
            </a:r>
            <a:endParaRPr lang="tr" sz="8800" b="1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837828" y="3592995"/>
            <a:ext cx="8735325" cy="1752600"/>
          </a:xfrm>
        </p:spPr>
        <p:txBody>
          <a:bodyPr rtlCol="0">
            <a:normAutofit/>
          </a:bodyPr>
          <a:lstStyle/>
          <a:p>
            <a:pPr rtl="0"/>
            <a:r>
              <a:rPr lang="tr-TR" sz="2900" b="1" u="sng" dirty="0"/>
              <a:t>Arduıno Uno</a:t>
            </a:r>
            <a:r>
              <a:rPr lang="tr-TR" sz="2900" b="1" dirty="0"/>
              <a:t> Geliştirme kartı</a:t>
            </a:r>
            <a:endParaRPr lang="tr" sz="2900" dirty="0"/>
          </a:p>
        </p:txBody>
      </p:sp>
      <p:pic>
        <p:nvPicPr>
          <p:cNvPr id="4" name="Resim 3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DEE6053D-7B5A-4216-B7B2-E91A031E6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07" y="2245665"/>
            <a:ext cx="3338344" cy="2366670"/>
          </a:xfrm>
          <a:prstGeom prst="rect">
            <a:avLst/>
          </a:prstGeom>
        </p:spPr>
      </p:pic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xmlns="" id="{2A568B08-07AE-4A87-B164-8BA2BD8B0CA8}"/>
              </a:ext>
            </a:extLst>
          </p:cNvPr>
          <p:cNvCxnSpPr>
            <a:cxnSpLocks/>
          </p:cNvCxnSpPr>
          <p:nvPr/>
        </p:nvCxnSpPr>
        <p:spPr>
          <a:xfrm>
            <a:off x="10516306" y="5940249"/>
            <a:ext cx="0" cy="79124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16C086A6-19F5-4183-905B-EEF8D6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6900"/>
          <a:stretch/>
        </p:blipFill>
        <p:spPr>
          <a:xfrm>
            <a:off x="823833" y="2797013"/>
            <a:ext cx="1743486" cy="7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00B050"/>
                </a:solidFill>
              </a:rPr>
              <a:t>POWER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Arduino</a:t>
            </a:r>
            <a:r>
              <a:rPr lang="tr-TR" dirty="0"/>
              <a:t> UNO gücünü </a:t>
            </a:r>
            <a:r>
              <a:rPr lang="tr-TR" b="1" dirty="0">
                <a:solidFill>
                  <a:srgbClr val="FFC000"/>
                </a:solidFill>
              </a:rPr>
              <a:t>USB</a:t>
            </a:r>
            <a:r>
              <a:rPr lang="tr-TR" dirty="0"/>
              <a:t> üzerinden veya </a:t>
            </a:r>
            <a:r>
              <a:rPr lang="tr-TR" b="1" dirty="0">
                <a:solidFill>
                  <a:srgbClr val="FFC000"/>
                </a:solidFill>
              </a:rPr>
              <a:t>harici güç kaynağından </a:t>
            </a:r>
            <a:r>
              <a:rPr lang="tr-TR" dirty="0"/>
              <a:t>(AC-DC adaptör, batarya…) alabilir.</a:t>
            </a:r>
          </a:p>
          <a:p>
            <a:endParaRPr lang="tr-TR" dirty="0"/>
          </a:p>
          <a:p>
            <a:r>
              <a:rPr lang="tr-TR" dirty="0"/>
              <a:t>Harici güç kaynaklarından </a:t>
            </a:r>
            <a:r>
              <a:rPr lang="tr-TR" b="1" dirty="0">
                <a:solidFill>
                  <a:srgbClr val="FFCA08"/>
                </a:solidFill>
              </a:rPr>
              <a:t>7-12V</a:t>
            </a:r>
            <a:r>
              <a:rPr lang="tr-TR" dirty="0"/>
              <a:t> arasında güç verilmelidir.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0" t="80372" r="27581" b="-20"/>
          <a:stretch/>
        </p:blipFill>
        <p:spPr>
          <a:xfrm>
            <a:off x="5336721" y="4725144"/>
            <a:ext cx="1515381" cy="1152842"/>
          </a:xfrm>
          <a:prstGeom prst="rect">
            <a:avLst/>
          </a:prstGeom>
        </p:spPr>
      </p:pic>
      <p:pic>
        <p:nvPicPr>
          <p:cNvPr id="5" name="Resim 4" descr="bağlantı parçası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6ACC92FD-DA7E-423F-823E-B04396D92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4" y="4383463"/>
            <a:ext cx="2448273" cy="1836205"/>
          </a:xfrm>
          <a:prstGeom prst="rect">
            <a:avLst/>
          </a:prstGeom>
        </p:spPr>
      </p:pic>
      <p:pic>
        <p:nvPicPr>
          <p:cNvPr id="8" name="Resim 7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8F0112A5-3EEF-4E01-B9BA-6E79D363B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5" b="89896" l="10000" r="90000">
                        <a14:foregroundMark x1="40750" y1="7875" x2="39875" y2="9807"/>
                        <a14:foregroundMark x1="78250" y1="29272" x2="75000" y2="40713"/>
                        <a14:foregroundMark x1="75625" y1="51263" x2="65250" y2="44874"/>
                        <a14:foregroundMark x1="76000" y1="56464" x2="79250" y2="51412"/>
                        <a14:foregroundMark x1="62250" y1="67905" x2="60875" y2="69688"/>
                        <a14:foregroundMark x1="51375" y1="80684" x2="50125" y2="82318"/>
                        <a14:foregroundMark x1="48500" y1="83507" x2="45875" y2="85884"/>
                        <a14:foregroundMark x1="16375" y1="39970" x2="16125" y2="37890"/>
                        <a14:foregroundMark x1="15125" y1="38633" x2="15875" y2="37593"/>
                        <a14:foregroundMark x1="14250" y1="38633" x2="17000" y2="36107"/>
                        <a14:foregroundMark x1="21000" y1="47994" x2="20000" y2="46508"/>
                        <a14:foregroundMark x1="20375" y1="47400" x2="18375" y2="459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297" y="3911003"/>
            <a:ext cx="3305944" cy="27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1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00B050"/>
                </a:solidFill>
              </a:rPr>
              <a:t>POWER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4746" lvl="1" indent="0">
              <a:buNone/>
            </a:pPr>
            <a:r>
              <a:rPr lang="tr-TR" sz="2800" b="1" dirty="0">
                <a:solidFill>
                  <a:srgbClr val="FFC000"/>
                </a:solidFill>
              </a:rPr>
              <a:t>3.3V(3V3) - 5V</a:t>
            </a:r>
          </a:p>
          <a:p>
            <a:pPr lvl="1"/>
            <a:r>
              <a:rPr lang="tr-TR" sz="2800" dirty="0"/>
              <a:t>Kart harici güç kaynaklarından güç alıyorsa </a:t>
            </a:r>
            <a:r>
              <a:rPr lang="tr-TR" sz="2800" dirty="0" err="1"/>
              <a:t>regüle</a:t>
            </a:r>
            <a:r>
              <a:rPr lang="tr-TR" sz="2800" dirty="0"/>
              <a:t> edilmiş 5 volt veya 3.3 volt DC akım verir.</a:t>
            </a:r>
          </a:p>
          <a:p>
            <a:pPr lvl="1"/>
            <a:r>
              <a:rPr lang="tr-TR" sz="2800" dirty="0"/>
              <a:t>Bu ayaklardan </a:t>
            </a:r>
            <a:r>
              <a:rPr lang="tr-TR" sz="2800" u="sng" dirty="0"/>
              <a:t>yüksek akım elde edilemez</a:t>
            </a:r>
            <a:r>
              <a:rPr lang="tr-TR" sz="2800" dirty="0"/>
              <a:t>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0" t="80372" r="27581" b="-20"/>
          <a:stretch/>
        </p:blipFill>
        <p:spPr>
          <a:xfrm>
            <a:off x="5336721" y="4725144"/>
            <a:ext cx="1515381" cy="1152842"/>
          </a:xfrm>
          <a:prstGeom prst="rect">
            <a:avLst/>
          </a:prstGeom>
        </p:spPr>
      </p:pic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xmlns="" id="{95038F44-25A8-47C6-9E5C-6444809C8528}"/>
              </a:ext>
            </a:extLst>
          </p:cNvPr>
          <p:cNvSpPr/>
          <p:nvPr/>
        </p:nvSpPr>
        <p:spPr>
          <a:xfrm>
            <a:off x="5313739" y="4833513"/>
            <a:ext cx="636658" cy="936104"/>
          </a:xfrm>
          <a:prstGeom prst="round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42156463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00B050"/>
                </a:solidFill>
              </a:rPr>
              <a:t>POWER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VIN - GND</a:t>
            </a:r>
          </a:p>
          <a:p>
            <a:r>
              <a:rPr lang="tr-TR" dirty="0"/>
              <a:t>VIN, kartın gerilim (+) girişidir. USB takılı ise 5V, adaptör takılı ise verdiği gerilim buradan elde edilebilir.</a:t>
            </a:r>
          </a:p>
          <a:p>
            <a:r>
              <a:rPr lang="tr-TR" dirty="0"/>
              <a:t>Batarya gibi bir kaynak takılacaksa VIN girişine takılır.</a:t>
            </a:r>
          </a:p>
          <a:p>
            <a:r>
              <a:rPr lang="tr-TR" b="1" dirty="0">
                <a:solidFill>
                  <a:srgbClr val="FFC000"/>
                </a:solidFill>
              </a:rPr>
              <a:t>GND</a:t>
            </a:r>
            <a:r>
              <a:rPr lang="tr-TR" dirty="0"/>
              <a:t> ise </a:t>
            </a:r>
            <a:r>
              <a:rPr lang="tr-TR" b="1" dirty="0">
                <a:solidFill>
                  <a:srgbClr val="FFC000"/>
                </a:solidFill>
              </a:rPr>
              <a:t>toprak</a:t>
            </a:r>
            <a:r>
              <a:rPr lang="tr-TR" dirty="0"/>
              <a:t> </a:t>
            </a:r>
            <a:r>
              <a:rPr lang="tr-TR" b="1" dirty="0">
                <a:solidFill>
                  <a:srgbClr val="FFC000"/>
                </a:solidFill>
              </a:rPr>
              <a:t>(-)</a:t>
            </a:r>
            <a:r>
              <a:rPr lang="tr-TR" dirty="0"/>
              <a:t> uçlarıdır.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0" t="80372" r="27581" b="-20"/>
          <a:stretch/>
        </p:blipFill>
        <p:spPr>
          <a:xfrm>
            <a:off x="6594162" y="4725144"/>
            <a:ext cx="1515381" cy="1152842"/>
          </a:xfrm>
          <a:prstGeom prst="rect">
            <a:avLst/>
          </a:prstGeom>
        </p:spPr>
      </p:pic>
      <p:pic>
        <p:nvPicPr>
          <p:cNvPr id="7" name="Resim 6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D1B1277C-6781-42B4-A6E3-4D6C38A8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9" t="391" r="43242" b="79961"/>
          <a:stretch/>
        </p:blipFill>
        <p:spPr>
          <a:xfrm>
            <a:off x="4092174" y="4725144"/>
            <a:ext cx="1515381" cy="1152842"/>
          </a:xfrm>
          <a:prstGeom prst="rect">
            <a:avLst/>
          </a:prstGeom>
        </p:spPr>
      </p:pic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xmlns="" id="{95038F44-25A8-47C6-9E5C-6444809C8528}"/>
              </a:ext>
            </a:extLst>
          </p:cNvPr>
          <p:cNvSpPr/>
          <p:nvPr/>
        </p:nvSpPr>
        <p:spPr>
          <a:xfrm>
            <a:off x="7102524" y="4833513"/>
            <a:ext cx="973714" cy="936104"/>
          </a:xfrm>
          <a:prstGeom prst="round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68D0140A-1861-4E39-9BD3-0E5BDFD32821}"/>
              </a:ext>
            </a:extLst>
          </p:cNvPr>
          <p:cNvSpPr/>
          <p:nvPr/>
        </p:nvSpPr>
        <p:spPr>
          <a:xfrm>
            <a:off x="4294212" y="4833513"/>
            <a:ext cx="504056" cy="936104"/>
          </a:xfrm>
          <a:prstGeom prst="round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557009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C000"/>
                </a:solidFill>
              </a:rPr>
              <a:t>ANALOG 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Kart 6 adet </a:t>
            </a:r>
            <a:r>
              <a:rPr lang="tr-TR" b="1" dirty="0">
                <a:solidFill>
                  <a:srgbClr val="FFC000"/>
                </a:solidFill>
              </a:rPr>
              <a:t>(A0, A1, A2, A3, A4 ve A5) </a:t>
            </a:r>
            <a:r>
              <a:rPr lang="tr-TR" dirty="0"/>
              <a:t>10-bit çözünürlüğünde analog giriş </a:t>
            </a:r>
            <a:r>
              <a:rPr lang="tr-TR" dirty="0" err="1"/>
              <a:t>pinine</a:t>
            </a:r>
            <a:r>
              <a:rPr lang="tr-TR" dirty="0"/>
              <a:t> sahiptir. </a:t>
            </a:r>
          </a:p>
          <a:p>
            <a:endParaRPr lang="tr-TR" dirty="0"/>
          </a:p>
          <a:p>
            <a:r>
              <a:rPr lang="tr-TR" dirty="0"/>
              <a:t>Bu </a:t>
            </a:r>
            <a:r>
              <a:rPr lang="tr-TR" dirty="0" err="1"/>
              <a:t>pinler</a:t>
            </a:r>
            <a:r>
              <a:rPr lang="tr-TR" dirty="0"/>
              <a:t> </a:t>
            </a:r>
            <a:r>
              <a:rPr lang="tr-TR" b="1" dirty="0">
                <a:solidFill>
                  <a:srgbClr val="FFC000"/>
                </a:solidFill>
              </a:rPr>
              <a:t>dijital giriş ve çıkış (A0=14, A1=15, A2=16, A3=17, A4=18 ve A5=19)</a:t>
            </a:r>
            <a:r>
              <a:rPr lang="tr-TR" dirty="0"/>
              <a:t> için de kullanılabilir. 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8" t="80376" r="-448" b="-25"/>
          <a:stretch/>
        </p:blipFill>
        <p:spPr>
          <a:xfrm>
            <a:off x="4929521" y="4869160"/>
            <a:ext cx="2329781" cy="11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798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C000"/>
                </a:solidFill>
              </a:rPr>
              <a:t>ANALOG 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0808"/>
            <a:ext cx="10360501" cy="4462272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I2C </a:t>
            </a:r>
            <a:r>
              <a:rPr lang="tr-TR" dirty="0"/>
              <a:t>(Inter-</a:t>
            </a:r>
            <a:r>
              <a:rPr lang="tr-TR" dirty="0" err="1"/>
              <a:t>Integrated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)*</a:t>
            </a:r>
          </a:p>
          <a:p>
            <a:r>
              <a:rPr lang="tr-TR" b="1" dirty="0">
                <a:solidFill>
                  <a:srgbClr val="FFC000"/>
                </a:solidFill>
              </a:rPr>
              <a:t>I2C protokolünü kullanan cihazlar </a:t>
            </a:r>
            <a:r>
              <a:rPr lang="tr-TR" dirty="0"/>
              <a:t>için kullanılan </a:t>
            </a:r>
            <a:r>
              <a:rPr lang="tr-TR" b="1" dirty="0">
                <a:solidFill>
                  <a:srgbClr val="FFC000"/>
                </a:solidFill>
              </a:rPr>
              <a:t>A4 </a:t>
            </a:r>
            <a:r>
              <a:rPr lang="tr-TR" dirty="0"/>
              <a:t>(SDA) ve </a:t>
            </a:r>
            <a:r>
              <a:rPr lang="tr-TR" b="1" dirty="0">
                <a:solidFill>
                  <a:srgbClr val="FFC000"/>
                </a:solidFill>
              </a:rPr>
              <a:t>A5</a:t>
            </a:r>
            <a:r>
              <a:rPr lang="tr-TR" dirty="0"/>
              <a:t> (SCL) ayaklarıdır.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* SPI protokolüne benzeyen, daha hızlı veri aktarımına izin veren bir seri haberleşme protokolüdür. SDA (Seri Veri Hattı), SCL(Saat Sinyali)</a:t>
            </a:r>
          </a:p>
          <a:p>
            <a:endParaRPr lang="tr-TR" dirty="0"/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8" t="80376" r="-448" b="-25"/>
          <a:stretch/>
        </p:blipFill>
        <p:spPr>
          <a:xfrm>
            <a:off x="1789246" y="5011956"/>
            <a:ext cx="2329781" cy="1152842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xmlns="" id="{6DB7EA73-3282-4115-B428-2FCA6E324065}"/>
              </a:ext>
            </a:extLst>
          </p:cNvPr>
          <p:cNvSpPr/>
          <p:nvPr/>
        </p:nvSpPr>
        <p:spPr>
          <a:xfrm>
            <a:off x="3024963" y="5118756"/>
            <a:ext cx="648072" cy="936104"/>
          </a:xfrm>
          <a:prstGeom prst="round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7F85B9C-580B-4A6B-B57D-0A7F65A06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275" y="4718360"/>
            <a:ext cx="4491304" cy="17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FF"/>
                </a:solidFill>
              </a:rPr>
              <a:t>DİĞER KISIMLAR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IOREF</a:t>
            </a:r>
          </a:p>
          <a:p>
            <a:r>
              <a:rPr lang="tr-TR" dirty="0" err="1"/>
              <a:t>Mikrodenetleyicinin</a:t>
            </a:r>
            <a:r>
              <a:rPr lang="tr-TR" dirty="0"/>
              <a:t> çalıştığı voltaj referansını sağlar. </a:t>
            </a:r>
          </a:p>
          <a:p>
            <a:r>
              <a:rPr lang="tr-TR" dirty="0"/>
              <a:t>Uygun yapılandırılmış bir </a:t>
            </a:r>
            <a:r>
              <a:rPr lang="tr-TR" dirty="0" err="1"/>
              <a:t>shield</a:t>
            </a:r>
            <a:r>
              <a:rPr lang="tr-TR" dirty="0"/>
              <a:t> IOREF </a:t>
            </a:r>
            <a:r>
              <a:rPr lang="tr-TR" dirty="0" err="1"/>
              <a:t>pin</a:t>
            </a:r>
            <a:r>
              <a:rPr lang="tr-TR" dirty="0"/>
              <a:t> voltajını okuyabilir ve uygun güç kaynaklarını seçebilir ya da 3.3 V ve 5 V ile çalışmak için çıkışlarında gerilim dönüştürücülerini etkinleştirebilir.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-366" r="44694" b="-25"/>
          <a:stretch/>
        </p:blipFill>
        <p:spPr>
          <a:xfrm rot="5400000">
            <a:off x="4969209" y="4060594"/>
            <a:ext cx="2250406" cy="2850990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9319A389-2F0B-4431-8B55-ED13FF2E9EBA}"/>
              </a:ext>
            </a:extLst>
          </p:cNvPr>
          <p:cNvSpPr/>
          <p:nvPr/>
        </p:nvSpPr>
        <p:spPr>
          <a:xfrm>
            <a:off x="4611572" y="6222632"/>
            <a:ext cx="762759" cy="289268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1925650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FF"/>
                </a:solidFill>
              </a:rPr>
              <a:t>DİĞER KISIMLAR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AREF</a:t>
            </a:r>
          </a:p>
          <a:p>
            <a:r>
              <a:rPr lang="tr-TR" dirty="0"/>
              <a:t>Analog değer (0-5V arası) okurken referansı belirlemeyi sağlar.</a:t>
            </a:r>
          </a:p>
          <a:p>
            <a:r>
              <a:rPr lang="tr-TR" dirty="0"/>
              <a:t>Örneğin buraya 1V verilirse 0-1V arası analog değer ancak okunabilir.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-366" r="44694" b="-25"/>
          <a:stretch/>
        </p:blipFill>
        <p:spPr>
          <a:xfrm rot="5400000">
            <a:off x="4988137" y="3412738"/>
            <a:ext cx="2821990" cy="3575117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9319A389-2F0B-4431-8B55-ED13FF2E9EBA}"/>
              </a:ext>
            </a:extLst>
          </p:cNvPr>
          <p:cNvSpPr/>
          <p:nvPr/>
        </p:nvSpPr>
        <p:spPr>
          <a:xfrm>
            <a:off x="7423932" y="5733256"/>
            <a:ext cx="762759" cy="289268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27501157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FF"/>
                </a:solidFill>
              </a:rPr>
              <a:t>DİĞER KISIMLAR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RESET</a:t>
            </a:r>
          </a:p>
          <a:p>
            <a:r>
              <a:rPr lang="tr-TR" b="1" dirty="0">
                <a:solidFill>
                  <a:srgbClr val="FFC000"/>
                </a:solidFill>
              </a:rPr>
              <a:t>Mikrodenetleyici </a:t>
            </a:r>
            <a:r>
              <a:rPr lang="tr-TR" b="1" dirty="0" err="1">
                <a:solidFill>
                  <a:srgbClr val="FFC000"/>
                </a:solidFill>
              </a:rPr>
              <a:t>resetlenmek</a:t>
            </a:r>
            <a:r>
              <a:rPr lang="tr-TR" b="1" dirty="0">
                <a:solidFill>
                  <a:srgbClr val="FFC000"/>
                </a:solidFill>
              </a:rPr>
              <a:t> </a:t>
            </a:r>
            <a:r>
              <a:rPr lang="tr-TR" dirty="0"/>
              <a:t>istendiğinde bu </a:t>
            </a:r>
            <a:r>
              <a:rPr lang="tr-TR" dirty="0" err="1"/>
              <a:t>pin</a:t>
            </a:r>
            <a:r>
              <a:rPr lang="tr-TR" dirty="0"/>
              <a:t> </a:t>
            </a:r>
            <a:r>
              <a:rPr lang="tr-TR" b="1" dirty="0">
                <a:solidFill>
                  <a:srgbClr val="FFC000"/>
                </a:solidFill>
              </a:rPr>
              <a:t>LOW</a:t>
            </a:r>
            <a:r>
              <a:rPr lang="tr-TR" dirty="0"/>
              <a:t> yapılır. </a:t>
            </a:r>
            <a:r>
              <a:rPr lang="tr-TR" dirty="0" err="1"/>
              <a:t>Reset</a:t>
            </a:r>
            <a:r>
              <a:rPr lang="tr-TR" dirty="0"/>
              <a:t> işlemi kart üzerinde bulunan </a:t>
            </a:r>
            <a:r>
              <a:rPr lang="tr-TR" b="1" dirty="0" err="1">
                <a:solidFill>
                  <a:srgbClr val="FFC000"/>
                </a:solidFill>
              </a:rPr>
              <a:t>reset</a:t>
            </a:r>
            <a:r>
              <a:rPr lang="tr-TR" b="1" dirty="0">
                <a:solidFill>
                  <a:srgbClr val="FFC000"/>
                </a:solidFill>
              </a:rPr>
              <a:t> butonu </a:t>
            </a:r>
            <a:r>
              <a:rPr lang="tr-TR" dirty="0"/>
              <a:t>ile de yapılabilir.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-366" r="44694" b="-25"/>
          <a:stretch/>
        </p:blipFill>
        <p:spPr>
          <a:xfrm rot="5400000">
            <a:off x="4988137" y="3412738"/>
            <a:ext cx="2821990" cy="3575117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9319A389-2F0B-4431-8B55-ED13FF2E9EBA}"/>
              </a:ext>
            </a:extLst>
          </p:cNvPr>
          <p:cNvSpPr/>
          <p:nvPr/>
        </p:nvSpPr>
        <p:spPr>
          <a:xfrm>
            <a:off x="4611572" y="6367266"/>
            <a:ext cx="762759" cy="244025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xmlns="" id="{9E96F4E2-BB20-4E62-9205-3773A5B080BC}"/>
              </a:ext>
            </a:extLst>
          </p:cNvPr>
          <p:cNvSpPr/>
          <p:nvPr/>
        </p:nvSpPr>
        <p:spPr>
          <a:xfrm>
            <a:off x="7534573" y="4365104"/>
            <a:ext cx="576064" cy="648072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981869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FF"/>
                </a:solidFill>
              </a:rPr>
              <a:t>DİĞER KISIMLAR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USB Girişi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tr-TR" b="1" dirty="0">
                <a:solidFill>
                  <a:srgbClr val="FFC000"/>
                </a:solidFill>
              </a:rPr>
              <a:t>(5V)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-366" r="44694" b="-25"/>
          <a:stretch/>
        </p:blipFill>
        <p:spPr>
          <a:xfrm rot="5400000">
            <a:off x="4988137" y="3412738"/>
            <a:ext cx="2821990" cy="3575117"/>
          </a:xfrm>
          <a:prstGeom prst="rect">
            <a:avLst/>
          </a:prstGeom>
        </p:spPr>
      </p:pic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xmlns="" id="{9E96F4E2-BB20-4E62-9205-3773A5B080BC}"/>
              </a:ext>
            </a:extLst>
          </p:cNvPr>
          <p:cNvSpPr/>
          <p:nvPr/>
        </p:nvSpPr>
        <p:spPr>
          <a:xfrm>
            <a:off x="6401694" y="3779675"/>
            <a:ext cx="1152431" cy="1204603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3541113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FF"/>
                </a:solidFill>
              </a:rPr>
              <a:t>DİĞER KISIMLAR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>
                <a:solidFill>
                  <a:srgbClr val="FFC000"/>
                </a:solidFill>
              </a:rPr>
              <a:t>Power</a:t>
            </a:r>
            <a:r>
              <a:rPr lang="tr-TR" b="1" dirty="0">
                <a:solidFill>
                  <a:srgbClr val="FFC000"/>
                </a:solidFill>
              </a:rPr>
              <a:t> Girişi (7-12V)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0" t="-366" r="44694" b="-25"/>
          <a:stretch/>
        </p:blipFill>
        <p:spPr>
          <a:xfrm rot="5400000">
            <a:off x="4988137" y="3412738"/>
            <a:ext cx="2821990" cy="3575117"/>
          </a:xfrm>
          <a:prstGeom prst="rect">
            <a:avLst/>
          </a:prstGeom>
        </p:spPr>
      </p:pic>
      <p:sp>
        <p:nvSpPr>
          <p:cNvPr id="8" name="Dikdörtgen: Yuvarlatılmış Köşeler 7">
            <a:extLst>
              <a:ext uri="{FF2B5EF4-FFF2-40B4-BE49-F238E27FC236}">
                <a16:creationId xmlns:a16="http://schemas.microsoft.com/office/drawing/2014/main" xmlns="" id="{9319A389-2F0B-4431-8B55-ED13FF2E9EBA}"/>
              </a:ext>
            </a:extLst>
          </p:cNvPr>
          <p:cNvSpPr/>
          <p:nvPr/>
        </p:nvSpPr>
        <p:spPr>
          <a:xfrm>
            <a:off x="4654252" y="3951599"/>
            <a:ext cx="864096" cy="1204604"/>
          </a:xfrm>
          <a:prstGeom prst="roundRect">
            <a:avLst/>
          </a:prstGeom>
          <a:solidFill>
            <a:srgbClr val="FF00FF">
              <a:alpha val="24706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164674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01CBCDE-7476-4ADE-9BD0-BF6C17F3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İçindekiler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A3978B7-EB9E-40D3-88B8-D8889643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2" action="ppaction://hlinksldjump"/>
              </a:rPr>
              <a:t>ARDUINO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3" action="ppaction://hlinksldjump"/>
              </a:rPr>
              <a:t>ARDUINO GELİŞTİRME KARTLARI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4" action="ppaction://hlinksldjump"/>
              </a:rPr>
              <a:t>ARDUINO UNO'YU TANIYALIM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5" action="ppaction://hlinksldjump"/>
              </a:rPr>
              <a:t>ARDUINO UNO - DIGITAL (PWM~)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6" action="ppaction://hlinksldjump"/>
              </a:rPr>
              <a:t>ARDUINO UNO - POWER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7" action="ppaction://hlinksldjump"/>
              </a:rPr>
              <a:t>ARDUINO UNO - ANALOG IN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8" action="ppaction://hlinksldjump"/>
              </a:rPr>
              <a:t>ARDUINO UNO - DİĞER KISIMLAR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hlinkClick r:id="rId9" action="ppaction://hlinksldjump"/>
              </a:rPr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450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8BD010BB-9A73-4A8B-93A6-2AD7598BF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EF488F82-8292-41FD-98F7-31BF44A91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26" y="0"/>
            <a:ext cx="9694812" cy="6860012"/>
          </a:xfrm>
        </p:spPr>
      </p:pic>
    </p:spTree>
    <p:extLst>
      <p:ext uri="{BB962C8B-B14F-4D97-AF65-F5344CB8AC3E}">
        <p14:creationId xmlns:p14="http://schemas.microsoft.com/office/powerpoint/2010/main" val="17048982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88F3AB3-2D21-4B4C-BFC4-F5BB9BFA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AF6BA2-EB33-4E5C-95D0-84923C39A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Arduino</a:t>
            </a:r>
            <a:r>
              <a:rPr lang="tr-TR" dirty="0"/>
              <a:t> Eğitim Kitabı, Gökhan DÖKMETAŞ, </a:t>
            </a:r>
            <a:r>
              <a:rPr lang="tr-TR" dirty="0" err="1"/>
              <a:t>syf</a:t>
            </a:r>
            <a:r>
              <a:rPr lang="tr-TR" dirty="0"/>
              <a:t>. 44-47, 76-77</a:t>
            </a:r>
          </a:p>
          <a:p>
            <a:r>
              <a:rPr lang="tr-TR" dirty="0"/>
              <a:t>http://www.wikizeroo.com/index.php?q=aHR0cHM6Ly90ci53aWtpcGVkaWEub3JnL3dpa2kvU2VyaWFsX1BlcmlwaGVyYWxfSW50ZXJmYWNl</a:t>
            </a:r>
          </a:p>
          <a:p>
            <a:r>
              <a:rPr lang="tr-TR" dirty="0"/>
              <a:t>http://ramazansural.blogspot.com/2009/09/spi-nedir-nasil-calisir-spi.html</a:t>
            </a:r>
          </a:p>
          <a:p>
            <a:r>
              <a:rPr lang="tr-TR" dirty="0"/>
              <a:t>https://www.robotistan.com/</a:t>
            </a:r>
          </a:p>
          <a:p>
            <a:r>
              <a:rPr lang="tr-TR" dirty="0"/>
              <a:t>https://gelecegiyazanlar.turkcell.com.tr/konu/arduino/egitim/arduino-401/spi-protokolu</a:t>
            </a:r>
          </a:p>
          <a:p>
            <a:r>
              <a:rPr lang="tr-TR" dirty="0"/>
              <a:t>https://gelecegiyazanlar.turkcell.com.tr/konu/arduino/egitim/arduino-401/i2c-protokolu</a:t>
            </a:r>
          </a:p>
          <a:p>
            <a:r>
              <a:rPr lang="tr-TR" dirty="0"/>
              <a:t>https://elektrikelektronikprojeleri.blogspot.com/2015/05/arduino-spi-haberlesme.html</a:t>
            </a:r>
          </a:p>
          <a:p>
            <a:r>
              <a:rPr lang="tr-TR" dirty="0"/>
              <a:t>https://gelecegiyazanlar.turkcell.com.tr/konu/arduino/egitim/arduino-401/i2c-protokolu</a:t>
            </a:r>
          </a:p>
          <a:p>
            <a:r>
              <a:rPr lang="tr-TR" dirty="0"/>
              <a:t>http://www.robotiksistem.com/arduino_uno_ozellikleri.html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95488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800" dirty="0"/>
              <a:t>ARDUINO</a:t>
            </a:r>
            <a:endParaRPr lang="en-US" sz="4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tr-TR" dirty="0" err="1"/>
              <a:t>Arduino</a:t>
            </a:r>
            <a:r>
              <a:rPr lang="tr-TR"/>
              <a:t>, bilgisayar </a:t>
            </a:r>
            <a:r>
              <a:rPr lang="tr-TR" dirty="0"/>
              <a:t>ile programlanıp kontrol edilebilen çeşitli elektronik projeler yapabileceğiniz bir </a:t>
            </a:r>
            <a:r>
              <a:rPr lang="tr-TR" dirty="0" err="1"/>
              <a:t>mikrokontrolcü</a:t>
            </a:r>
            <a:r>
              <a:rPr lang="tr-TR" dirty="0"/>
              <a:t> platformudur. </a:t>
            </a:r>
          </a:p>
          <a:p>
            <a:endParaRPr lang="tr-TR" dirty="0"/>
          </a:p>
          <a:p>
            <a:r>
              <a:rPr lang="tr-TR" dirty="0" err="1"/>
              <a:t>Arduino</a:t>
            </a:r>
            <a:r>
              <a:rPr lang="tr-TR" dirty="0"/>
              <a:t> ile robotik projeler, akıllı ev sistemleri, müzik aletleri gibi aklınıza gelebilecek neredeyse tüm elektronik projeleri gerçekleştirmeniz mümkündür.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B9734897-962D-479A-9FCF-909FF2208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2" b="26900"/>
          <a:stretch/>
        </p:blipFill>
        <p:spPr>
          <a:xfrm>
            <a:off x="4790863" y="5032722"/>
            <a:ext cx="2607098" cy="11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1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tr-TR" sz="4800" dirty="0"/>
              <a:t>ARDUINO GELİŞTİRME KARTLARI</a:t>
            </a:r>
            <a:endParaRPr lang="en-US" sz="4800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tr-TR" dirty="0"/>
              <a:t>Açık kaynaklı bir geliştirme platformu olan </a:t>
            </a:r>
            <a:r>
              <a:rPr lang="tr-TR" dirty="0" err="1"/>
              <a:t>Arduino</a:t>
            </a:r>
            <a:r>
              <a:rPr lang="tr-TR" dirty="0"/>
              <a:t>, elektroniğe yeni başlayanlara hitap etmektedir.</a:t>
            </a:r>
          </a:p>
          <a:p>
            <a:endParaRPr lang="tr-TR" dirty="0"/>
          </a:p>
          <a:p>
            <a:r>
              <a:rPr lang="tr-TR" dirty="0"/>
              <a:t>Geliştirmeye müsait olması, ucuz ve kolay temin edilebilmesi, kolay öğrenilebilmesi gibi birçok özellikten dolayı diğer geliştirme platformlarına göre tercih edilirler.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xmlns="" id="{9E3FD6C8-9366-4752-BC27-C7F1D2DE1C4F}"/>
              </a:ext>
            </a:extLst>
          </p:cNvPr>
          <p:cNvGrpSpPr/>
          <p:nvPr/>
        </p:nvGrpSpPr>
        <p:grpSpPr>
          <a:xfrm>
            <a:off x="1607485" y="4775093"/>
            <a:ext cx="8973857" cy="1904704"/>
            <a:chOff x="1607485" y="4775093"/>
            <a:chExt cx="8973857" cy="1904704"/>
          </a:xfrm>
        </p:grpSpPr>
        <p:pic>
          <p:nvPicPr>
            <p:cNvPr id="3" name="Resim 2" descr="elektronik eşyalar, devre içeren bir resim&#10;&#10;Çok yüksek güvenilirlikle oluşturulmuş açıklama">
              <a:extLst>
                <a:ext uri="{FF2B5EF4-FFF2-40B4-BE49-F238E27FC236}">
                  <a16:creationId xmlns:a16="http://schemas.microsoft.com/office/drawing/2014/main" xmlns="" id="{996D11F4-3094-4E35-A5BD-6E3FA1291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485" y="4843883"/>
              <a:ext cx="2595776" cy="1484784"/>
            </a:xfrm>
            <a:prstGeom prst="rect">
              <a:avLst/>
            </a:prstGeom>
          </p:spPr>
        </p:pic>
        <p:pic>
          <p:nvPicPr>
            <p:cNvPr id="5" name="Resim 4" descr="elektronik eşyalar, devre içeren bir resim&#10;&#10;Çok yüksek güvenilirlikle oluşturulmuş açıklama">
              <a:extLst>
                <a:ext uri="{FF2B5EF4-FFF2-40B4-BE49-F238E27FC236}">
                  <a16:creationId xmlns:a16="http://schemas.microsoft.com/office/drawing/2014/main" xmlns="" id="{AA5F372A-5DFC-4BBF-B0B2-6BEC1F388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746" y="4973434"/>
              <a:ext cx="1540746" cy="1225683"/>
            </a:xfrm>
            <a:prstGeom prst="rect">
              <a:avLst/>
            </a:prstGeom>
          </p:spPr>
        </p:pic>
        <p:pic>
          <p:nvPicPr>
            <p:cNvPr id="7" name="Resim 6" descr="nesne içeren bir resim&#10;&#10;Çok yüksek güvenilirlikle oluşturulmuş açıklama">
              <a:extLst>
                <a:ext uri="{FF2B5EF4-FFF2-40B4-BE49-F238E27FC236}">
                  <a16:creationId xmlns:a16="http://schemas.microsoft.com/office/drawing/2014/main" xmlns="" id="{B2FAA3AB-15EA-4BD6-B0F1-173E90B53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167" b="96167" l="4667" r="94667">
                          <a14:foregroundMark x1="19333" y1="32833" x2="12167" y2="25667"/>
                          <a14:foregroundMark x1="42167" y1="13833" x2="43000" y2="10333"/>
                          <a14:foregroundMark x1="43667" y1="9500" x2="43500" y2="6333"/>
                          <a14:foregroundMark x1="60833" y1="16333" x2="66167" y2="10500"/>
                          <a14:foregroundMark x1="67833" y1="22667" x2="77833" y2="18500"/>
                          <a14:foregroundMark x1="76833" y1="34000" x2="84333" y2="26667"/>
                          <a14:foregroundMark x1="81000" y1="41667" x2="91500" y2="37500"/>
                          <a14:foregroundMark x1="90833" y1="50167" x2="94833" y2="49333"/>
                          <a14:foregroundMark x1="35000" y1="91167" x2="42667" y2="93167"/>
                          <a14:foregroundMark x1="51167" y1="96167" x2="49333" y2="96167"/>
                          <a14:foregroundMark x1="7667" y1="63000" x2="9000" y2="62500"/>
                          <a14:foregroundMark x1="4667" y1="49167" x2="5333" y2="50167"/>
                          <a14:foregroundMark x1="27333" y1="47500" x2="27333" y2="47500"/>
                          <a14:foregroundMark x1="26500" y1="47667" x2="27833" y2="46833"/>
                          <a14:foregroundMark x1="91500" y1="68167" x2="91500" y2="68167"/>
                          <a14:foregroundMark x1="91500" y1="67500" x2="91500" y2="67500"/>
                          <a14:foregroundMark x1="7333" y1="66833" x2="8667" y2="66833"/>
                          <a14:foregroundMark x1="9333" y1="69833" x2="8667" y2="66833"/>
                          <a14:foregroundMark x1="17333" y1="80333" x2="15500" y2="78833"/>
                          <a14:foregroundMark x1="5667" y1="57167" x2="6333" y2="55167"/>
                          <a14:foregroundMark x1="5333" y1="46833" x2="5333" y2="42667"/>
                          <a14:foregroundMark x1="8167" y1="33500" x2="9667" y2="31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977" y="4775093"/>
              <a:ext cx="1622365" cy="1622365"/>
            </a:xfrm>
            <a:prstGeom prst="rect">
              <a:avLst/>
            </a:prstGeom>
          </p:spPr>
        </p:pic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xmlns="" id="{399A9152-35AD-41CB-9D13-37E0CE1D09FB}"/>
                </a:ext>
              </a:extLst>
            </p:cNvPr>
            <p:cNvSpPr/>
            <p:nvPr/>
          </p:nvSpPr>
          <p:spPr>
            <a:xfrm>
              <a:off x="2223231" y="6341243"/>
              <a:ext cx="13642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dirty="0" err="1"/>
                <a:t>Arduino</a:t>
              </a:r>
              <a:r>
                <a:rPr lang="tr-TR" sz="1600" dirty="0"/>
                <a:t> Mega</a:t>
              </a:r>
            </a:p>
          </p:txBody>
        </p:sp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xmlns="" id="{3E429379-4181-40D3-A1C7-960B81B83577}"/>
                </a:ext>
              </a:extLst>
            </p:cNvPr>
            <p:cNvSpPr/>
            <p:nvPr/>
          </p:nvSpPr>
          <p:spPr>
            <a:xfrm>
              <a:off x="5903102" y="6341243"/>
              <a:ext cx="13440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dirty="0" err="1"/>
                <a:t>Arduino</a:t>
              </a:r>
              <a:r>
                <a:rPr lang="tr-TR" sz="1600" dirty="0"/>
                <a:t> </a:t>
              </a:r>
              <a:r>
                <a:rPr lang="tr-TR" sz="1600" dirty="0" err="1"/>
                <a:t>Nano</a:t>
              </a:r>
              <a:endParaRPr lang="tr-TR" sz="1600" dirty="0"/>
            </a:p>
          </p:txBody>
        </p:sp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xmlns="" id="{E49A94FB-BD9A-4A18-A599-5C91CE7C860E}"/>
                </a:ext>
              </a:extLst>
            </p:cNvPr>
            <p:cNvSpPr/>
            <p:nvPr/>
          </p:nvSpPr>
          <p:spPr>
            <a:xfrm>
              <a:off x="9032232" y="6341243"/>
              <a:ext cx="14758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dirty="0" err="1"/>
                <a:t>Arduino</a:t>
              </a:r>
              <a:r>
                <a:rPr lang="tr-TR" sz="1600" dirty="0"/>
                <a:t> </a:t>
              </a:r>
              <a:r>
                <a:rPr lang="tr-TR" sz="1600" dirty="0" err="1"/>
                <a:t>LilyPad</a:t>
              </a:r>
              <a:endParaRPr lang="tr-T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UNO'YU TANIYALIM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F293C45-8DBF-43D8-A0AF-0A2DE374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Başlangıç seviyesi için en iyi</a:t>
            </a:r>
            <a:r>
              <a:rPr lang="en-US" dirty="0"/>
              <a:t> Arduino </a:t>
            </a:r>
            <a:r>
              <a:rPr lang="tr-TR" dirty="0"/>
              <a:t>kartı olan UNO'yu biraz daha yakından inceleyelim.</a:t>
            </a:r>
            <a:endParaRPr lang="tr-TR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0000"/>
                </a:solidFill>
              </a:rPr>
              <a:t>DIGITAL (PWM~)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00B050"/>
                </a:solidFill>
              </a:rPr>
              <a:t>POWER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C000"/>
                </a:solidFill>
              </a:rPr>
              <a:t>ANALOG IN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>
                <a:solidFill>
                  <a:srgbClr val="FF00FF"/>
                </a:solidFill>
              </a:rPr>
              <a:t>DİĞER KISIMLAR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08" y="2614748"/>
            <a:ext cx="5329534" cy="3778294"/>
          </a:xfrm>
          <a:prstGeom prst="rect">
            <a:avLst/>
          </a:prstGeom>
        </p:spPr>
      </p:pic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xmlns="" id="{5D88998E-4F0C-46BC-951B-74EBED5C58A6}"/>
              </a:ext>
            </a:extLst>
          </p:cNvPr>
          <p:cNvSpPr/>
          <p:nvPr/>
        </p:nvSpPr>
        <p:spPr>
          <a:xfrm>
            <a:off x="8038627" y="2540460"/>
            <a:ext cx="2736305" cy="81653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xmlns="" id="{B0DBD309-0295-47D6-8791-A80FA8D8D054}"/>
              </a:ext>
            </a:extLst>
          </p:cNvPr>
          <p:cNvSpPr/>
          <p:nvPr/>
        </p:nvSpPr>
        <p:spPr>
          <a:xfrm>
            <a:off x="9551161" y="5550734"/>
            <a:ext cx="1223772" cy="816532"/>
          </a:xfrm>
          <a:prstGeom prst="roundRect">
            <a:avLst/>
          </a:prstGeom>
          <a:solidFill>
            <a:srgbClr val="FFC000">
              <a:alpha val="25098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9" name="Dikdörtgen: Yuvarlatılmış Köşeler 8">
            <a:extLst>
              <a:ext uri="{FF2B5EF4-FFF2-40B4-BE49-F238E27FC236}">
                <a16:creationId xmlns:a16="http://schemas.microsoft.com/office/drawing/2014/main" xmlns="" id="{546E9C6B-BF8D-4346-92D5-6605FBBC67C7}"/>
              </a:ext>
            </a:extLst>
          </p:cNvPr>
          <p:cNvSpPr/>
          <p:nvPr/>
        </p:nvSpPr>
        <p:spPr>
          <a:xfrm>
            <a:off x="8542684" y="5550734"/>
            <a:ext cx="912814" cy="816532"/>
          </a:xfrm>
          <a:prstGeom prst="roundRect">
            <a:avLst/>
          </a:prstGeom>
          <a:solidFill>
            <a:srgbClr val="00B050">
              <a:alpha val="25098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6D9385F6-8DE1-493F-BA83-568648C96786}"/>
              </a:ext>
            </a:extLst>
          </p:cNvPr>
          <p:cNvSpPr/>
          <p:nvPr/>
        </p:nvSpPr>
        <p:spPr>
          <a:xfrm>
            <a:off x="6070395" y="5661248"/>
            <a:ext cx="912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800" b="1" dirty="0"/>
              <a:t>POWER</a:t>
            </a:r>
            <a:endParaRPr lang="tr-TR" sz="1800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D1451A23-C649-4BEB-815C-C07819BD47CA}"/>
              </a:ext>
            </a:extLst>
          </p:cNvPr>
          <p:cNvSpPr/>
          <p:nvPr/>
        </p:nvSpPr>
        <p:spPr>
          <a:xfrm>
            <a:off x="5837426" y="3621193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USB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897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00"/>
                </a:solidFill>
              </a:rPr>
              <a:t>DIGITAL (PWM~)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0'dan 13'e kadar olan dijital giriş çıkışlardır.</a:t>
            </a:r>
          </a:p>
          <a:p>
            <a:endParaRPr lang="tr-TR" dirty="0"/>
          </a:p>
          <a:p>
            <a:r>
              <a:rPr lang="tr-TR" dirty="0"/>
              <a:t>Bazı giriş çıkışlar başka özel amaçlar içinde kullanılmaktadır.</a:t>
            </a:r>
          </a:p>
          <a:p>
            <a:endParaRPr lang="tr-TR" dirty="0"/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80351"/>
          <a:stretch/>
        </p:blipFill>
        <p:spPr>
          <a:xfrm>
            <a:off x="3709312" y="4509120"/>
            <a:ext cx="5379642" cy="11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58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00"/>
                </a:solidFill>
              </a:rPr>
              <a:t>DIGITAL (PWM~)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4875529" cy="4462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PWM ~</a:t>
            </a:r>
          </a:p>
          <a:p>
            <a:r>
              <a:rPr lang="tr-TR" b="1" dirty="0">
                <a:solidFill>
                  <a:srgbClr val="FFC000"/>
                </a:solidFill>
              </a:rPr>
              <a:t>3, 5, 6, 9, 10 ve 11</a:t>
            </a:r>
            <a:r>
              <a:rPr lang="tr-TR" dirty="0"/>
              <a:t> numaralı ayaklar PWM ayaklarıdır.</a:t>
            </a:r>
          </a:p>
          <a:p>
            <a:endParaRPr lang="tr-TR" dirty="0"/>
          </a:p>
          <a:p>
            <a:r>
              <a:rPr lang="tr-TR" dirty="0"/>
              <a:t>Bu çıkışlardan </a:t>
            </a:r>
            <a:r>
              <a:rPr lang="tr-TR" b="1" dirty="0">
                <a:solidFill>
                  <a:srgbClr val="FFC000"/>
                </a:solidFill>
              </a:rPr>
              <a:t>8 bit çözünürlükte PWM sinyali</a:t>
            </a:r>
            <a:r>
              <a:rPr lang="tr-TR" dirty="0"/>
              <a:t> alınabilir. (Örneğin </a:t>
            </a:r>
            <a:r>
              <a:rPr lang="tr-TR" dirty="0" err="1"/>
              <a:t>servo</a:t>
            </a:r>
            <a:r>
              <a:rPr lang="tr-TR" dirty="0"/>
              <a:t> motorlar bu sinyaller ile çalışmaktadır.)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80351"/>
          <a:stretch/>
        </p:blipFill>
        <p:spPr>
          <a:xfrm>
            <a:off x="6249044" y="5409750"/>
            <a:ext cx="5379642" cy="1152842"/>
          </a:xfrm>
          <a:prstGeom prst="rect">
            <a:avLst/>
          </a:prstGeom>
        </p:spPr>
      </p:pic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xmlns="" id="{9C91391A-0E4B-4A29-B767-E6487839FF88}"/>
              </a:ext>
            </a:extLst>
          </p:cNvPr>
          <p:cNvSpPr/>
          <p:nvPr/>
        </p:nvSpPr>
        <p:spPr>
          <a:xfrm>
            <a:off x="7606580" y="5482115"/>
            <a:ext cx="936104" cy="100811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xmlns="" id="{16B4EC85-AF49-4DE6-8270-C4D0E2248ADB}"/>
              </a:ext>
            </a:extLst>
          </p:cNvPr>
          <p:cNvSpPr/>
          <p:nvPr/>
        </p:nvSpPr>
        <p:spPr>
          <a:xfrm>
            <a:off x="9149581" y="5482115"/>
            <a:ext cx="750639" cy="100811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sp>
        <p:nvSpPr>
          <p:cNvPr id="13" name="Dikdörtgen: Yuvarlatılmış Köşeler 12">
            <a:extLst>
              <a:ext uri="{FF2B5EF4-FFF2-40B4-BE49-F238E27FC236}">
                <a16:creationId xmlns:a16="http://schemas.microsoft.com/office/drawing/2014/main" xmlns="" id="{4BDBDF34-D6FD-48E4-99A9-1CC3F8141C67}"/>
              </a:ext>
            </a:extLst>
          </p:cNvPr>
          <p:cNvSpPr/>
          <p:nvPr/>
        </p:nvSpPr>
        <p:spPr>
          <a:xfrm>
            <a:off x="9982844" y="5482115"/>
            <a:ext cx="457156" cy="100811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pic>
        <p:nvPicPr>
          <p:cNvPr id="5" name="Resim 4" descr="ekran görüntüsü içeren bir resim&#10;&#10;Yüksek güvenilirlikle oluşturulmuş açıklama">
            <a:extLst>
              <a:ext uri="{FF2B5EF4-FFF2-40B4-BE49-F238E27FC236}">
                <a16:creationId xmlns:a16="http://schemas.microsoft.com/office/drawing/2014/main" xmlns="" id="{5D2B58AA-39F5-41D2-BD10-CE70D49FD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472" y="2253632"/>
            <a:ext cx="4360786" cy="235073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9094B459-4677-47EC-AAF8-F353C135C879}"/>
              </a:ext>
            </a:extLst>
          </p:cNvPr>
          <p:cNvSpPr/>
          <p:nvPr/>
        </p:nvSpPr>
        <p:spPr>
          <a:xfrm>
            <a:off x="7169887" y="4599884"/>
            <a:ext cx="35379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dirty="0"/>
              <a:t>PWM Sinyali ile </a:t>
            </a:r>
            <a:r>
              <a:rPr lang="tr-TR" sz="1600" dirty="0" err="1"/>
              <a:t>Servo</a:t>
            </a:r>
            <a:r>
              <a:rPr lang="tr-TR" sz="1600" dirty="0"/>
              <a:t> Motorun Kontrolü</a:t>
            </a:r>
          </a:p>
        </p:txBody>
      </p:sp>
    </p:spTree>
    <p:extLst>
      <p:ext uri="{BB962C8B-B14F-4D97-AF65-F5344CB8AC3E}">
        <p14:creationId xmlns:p14="http://schemas.microsoft.com/office/powerpoint/2010/main" val="166747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00"/>
                </a:solidFill>
              </a:rPr>
              <a:t>DIGITAL (PWM~)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RX ve TX</a:t>
            </a:r>
          </a:p>
          <a:p>
            <a:r>
              <a:rPr lang="tr-TR" b="1" dirty="0">
                <a:solidFill>
                  <a:srgbClr val="FFC000"/>
                </a:solidFill>
              </a:rPr>
              <a:t>Seri veri </a:t>
            </a:r>
            <a:r>
              <a:rPr lang="tr-TR" dirty="0"/>
              <a:t>(USB, Bluetooth veya </a:t>
            </a:r>
            <a:r>
              <a:rPr lang="tr-TR" dirty="0" err="1"/>
              <a:t>WiFi</a:t>
            </a:r>
            <a:r>
              <a:rPr lang="tr-TR" dirty="0"/>
              <a:t> ile) </a:t>
            </a:r>
            <a:r>
              <a:rPr lang="tr-TR" b="1" dirty="0">
                <a:solidFill>
                  <a:srgbClr val="FFC000"/>
                </a:solidFill>
              </a:rPr>
              <a:t>alıp (RX-0)</a:t>
            </a:r>
            <a:r>
              <a:rPr lang="tr-TR" dirty="0"/>
              <a:t>, </a:t>
            </a:r>
            <a:r>
              <a:rPr lang="tr-TR" b="1" dirty="0">
                <a:solidFill>
                  <a:srgbClr val="FFC000"/>
                </a:solidFill>
              </a:rPr>
              <a:t>vermek (TX-1) </a:t>
            </a:r>
            <a:r>
              <a:rPr lang="tr-TR" dirty="0"/>
              <a:t>için kullanılır. </a:t>
            </a:r>
          </a:p>
          <a:p>
            <a:r>
              <a:rPr lang="tr-TR" dirty="0"/>
              <a:t>Bilgisayardan karta program yüklenirken veya karşılıklı haberleşme yapılırken bu </a:t>
            </a:r>
            <a:r>
              <a:rPr lang="tr-TR" dirty="0" err="1"/>
              <a:t>pinler</a:t>
            </a:r>
            <a:r>
              <a:rPr lang="tr-TR" dirty="0"/>
              <a:t> kullanılır. Bu yüzden </a:t>
            </a:r>
            <a:r>
              <a:rPr lang="tr-TR" u="sng" dirty="0"/>
              <a:t>kart ile bilgisayar arasında seri veri alınıp verilirken</a:t>
            </a:r>
            <a:r>
              <a:rPr lang="tr-TR" dirty="0"/>
              <a:t> mecbur kalmadıkça bu </a:t>
            </a:r>
            <a:r>
              <a:rPr lang="tr-TR" dirty="0" err="1"/>
              <a:t>pinler</a:t>
            </a:r>
            <a:r>
              <a:rPr lang="tr-TR" dirty="0"/>
              <a:t> </a:t>
            </a:r>
            <a:r>
              <a:rPr lang="tr-TR" u="sng" dirty="0"/>
              <a:t>kullanılmamalıdır</a:t>
            </a:r>
            <a:r>
              <a:rPr lang="tr-TR" dirty="0"/>
              <a:t>. 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80351"/>
          <a:stretch/>
        </p:blipFill>
        <p:spPr>
          <a:xfrm>
            <a:off x="3404591" y="5409750"/>
            <a:ext cx="5379642" cy="1152842"/>
          </a:xfrm>
          <a:prstGeom prst="rect">
            <a:avLst/>
          </a:prstGeom>
        </p:spPr>
      </p:pic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xmlns="" id="{16B4EC85-AF49-4DE6-8270-C4D0E2248ADB}"/>
              </a:ext>
            </a:extLst>
          </p:cNvPr>
          <p:cNvSpPr/>
          <p:nvPr/>
        </p:nvSpPr>
        <p:spPr>
          <a:xfrm>
            <a:off x="7682095" y="5482115"/>
            <a:ext cx="750639" cy="100811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</p:spTree>
    <p:extLst>
      <p:ext uri="{BB962C8B-B14F-4D97-AF65-F5344CB8AC3E}">
        <p14:creationId xmlns:p14="http://schemas.microsoft.com/office/powerpoint/2010/main" val="17989141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3B1066A-E341-48BB-957B-18B67862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/>
              <a:t>ARDUINO UNO - </a:t>
            </a:r>
            <a:r>
              <a:rPr lang="tr-TR" sz="4800" dirty="0">
                <a:solidFill>
                  <a:srgbClr val="FF0000"/>
                </a:solidFill>
              </a:rPr>
              <a:t>DIGITAL (PWM~)</a:t>
            </a:r>
            <a:endParaRPr lang="tr-TR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FD5064-0678-4075-8F0B-C3BC43A52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701797"/>
            <a:ext cx="5595609" cy="4462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C000"/>
                </a:solidFill>
              </a:rPr>
              <a:t>SPI </a:t>
            </a:r>
            <a:r>
              <a:rPr lang="tr-TR" dirty="0"/>
              <a:t>(</a:t>
            </a:r>
            <a:r>
              <a:rPr lang="tr-TR" dirty="0" err="1"/>
              <a:t>Serial</a:t>
            </a:r>
            <a:r>
              <a:rPr lang="tr-TR" dirty="0"/>
              <a:t> </a:t>
            </a:r>
            <a:r>
              <a:rPr lang="tr-TR" dirty="0" err="1"/>
              <a:t>Peripheral</a:t>
            </a:r>
            <a:r>
              <a:rPr lang="tr-TR" dirty="0"/>
              <a:t> </a:t>
            </a:r>
            <a:r>
              <a:rPr lang="tr-TR" dirty="0" err="1"/>
              <a:t>Interface</a:t>
            </a:r>
            <a:r>
              <a:rPr lang="tr-TR" dirty="0"/>
              <a:t>)*</a:t>
            </a:r>
          </a:p>
          <a:p>
            <a:r>
              <a:rPr lang="tr-TR" b="1" dirty="0">
                <a:solidFill>
                  <a:srgbClr val="FFC000"/>
                </a:solidFill>
              </a:rPr>
              <a:t>SPI </a:t>
            </a:r>
            <a:r>
              <a:rPr lang="tr-TR" b="1" dirty="0" err="1">
                <a:solidFill>
                  <a:srgbClr val="FFC000"/>
                </a:solidFill>
              </a:rPr>
              <a:t>protokülünü</a:t>
            </a:r>
            <a:r>
              <a:rPr lang="tr-TR" b="1" dirty="0">
                <a:solidFill>
                  <a:srgbClr val="FFC000"/>
                </a:solidFill>
              </a:rPr>
              <a:t> kullanan cihazlar </a:t>
            </a:r>
            <a:r>
              <a:rPr lang="tr-TR" dirty="0"/>
              <a:t>için</a:t>
            </a:r>
            <a:r>
              <a:rPr lang="tr-TR" b="1" dirty="0">
                <a:solidFill>
                  <a:srgbClr val="FFC000"/>
                </a:solidFill>
              </a:rPr>
              <a:t> </a:t>
            </a:r>
            <a:r>
              <a:rPr lang="tr-TR" dirty="0"/>
              <a:t>kullanılan, </a:t>
            </a:r>
            <a:r>
              <a:rPr lang="tr-TR" b="1" dirty="0">
                <a:solidFill>
                  <a:srgbClr val="FFC000"/>
                </a:solidFill>
              </a:rPr>
              <a:t>10.</a:t>
            </a:r>
            <a:r>
              <a:rPr lang="tr-TR" dirty="0"/>
              <a:t>(SS-CS), </a:t>
            </a:r>
            <a:r>
              <a:rPr lang="tr-TR" b="1" dirty="0">
                <a:solidFill>
                  <a:srgbClr val="FFC000"/>
                </a:solidFill>
              </a:rPr>
              <a:t>11.</a:t>
            </a:r>
            <a:r>
              <a:rPr lang="tr-TR" dirty="0"/>
              <a:t>(MOSI-SDI), </a:t>
            </a:r>
            <a:r>
              <a:rPr lang="tr-TR" b="1" dirty="0">
                <a:solidFill>
                  <a:srgbClr val="FFC000"/>
                </a:solidFill>
              </a:rPr>
              <a:t>12.</a:t>
            </a:r>
            <a:r>
              <a:rPr lang="tr-TR" dirty="0"/>
              <a:t>(MISO-SDO) ve </a:t>
            </a:r>
            <a:r>
              <a:rPr lang="tr-TR" b="1" dirty="0">
                <a:solidFill>
                  <a:srgbClr val="FFC000"/>
                </a:solidFill>
              </a:rPr>
              <a:t>13.</a:t>
            </a:r>
            <a:r>
              <a:rPr lang="tr-TR" dirty="0"/>
              <a:t>(SCK) ayaklardır.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* Full </a:t>
            </a:r>
            <a:r>
              <a:rPr lang="tr-TR" sz="2000" dirty="0" err="1"/>
              <a:t>duplex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FFC000"/>
                </a:solidFill>
              </a:rPr>
              <a:t>(Eş zamanlı çift yönlü çalışabilen)</a:t>
            </a:r>
            <a:r>
              <a:rPr lang="tr-TR" sz="2000" dirty="0"/>
              <a:t> ve senkron </a:t>
            </a:r>
            <a:r>
              <a:rPr lang="tr-TR" sz="2000" b="1" dirty="0">
                <a:solidFill>
                  <a:srgbClr val="FFC000"/>
                </a:solidFill>
              </a:rPr>
              <a:t>(datanın saat darbeleriyle birlikte eşzamanlı olarak aktarıldığı) </a:t>
            </a:r>
            <a:r>
              <a:rPr lang="tr-TR" sz="2000" dirty="0"/>
              <a:t>bir seri haberleşme standardıdır. SS-CS (</a:t>
            </a:r>
            <a:r>
              <a:rPr lang="tr-TR" sz="2000" dirty="0" err="1"/>
              <a:t>Slave</a:t>
            </a:r>
            <a:r>
              <a:rPr lang="tr-TR" sz="2000" dirty="0"/>
              <a:t> Seçici), MOSI-SDI (Seri Veri Girişi), MISO-SDO (Seri Veri Çıkışı), SCK (Saat Sinyali) </a:t>
            </a:r>
          </a:p>
        </p:txBody>
      </p:sp>
      <p:pic>
        <p:nvPicPr>
          <p:cNvPr id="6" name="Resim 5" descr="elektronik eşyalar, devre içeren bir resim&#10;&#10;Çok yüksek güvenilirlikle oluşturulmuş açıklama">
            <a:extLst>
              <a:ext uri="{FF2B5EF4-FFF2-40B4-BE49-F238E27FC236}">
                <a16:creationId xmlns:a16="http://schemas.microsoft.com/office/drawing/2014/main" xmlns="" id="{0E11D4B0-E4FE-477D-89A0-51828B1860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9" b="80351"/>
          <a:stretch/>
        </p:blipFill>
        <p:spPr>
          <a:xfrm>
            <a:off x="6809183" y="5156203"/>
            <a:ext cx="5379642" cy="1152842"/>
          </a:xfrm>
          <a:prstGeom prst="rect">
            <a:avLst/>
          </a:prstGeom>
        </p:spPr>
      </p:pic>
      <p:sp>
        <p:nvSpPr>
          <p:cNvPr id="12" name="Dikdörtgen: Yuvarlatılmış Köşeler 11">
            <a:extLst>
              <a:ext uri="{FF2B5EF4-FFF2-40B4-BE49-F238E27FC236}">
                <a16:creationId xmlns:a16="http://schemas.microsoft.com/office/drawing/2014/main" xmlns="" id="{16B4EC85-AF49-4DE6-8270-C4D0E2248ADB}"/>
              </a:ext>
            </a:extLst>
          </p:cNvPr>
          <p:cNvSpPr/>
          <p:nvPr/>
        </p:nvSpPr>
        <p:spPr>
          <a:xfrm>
            <a:off x="7626796" y="5228568"/>
            <a:ext cx="1224136" cy="1008112"/>
          </a:xfrm>
          <a:prstGeom prst="roundRect">
            <a:avLst/>
          </a:prstGeom>
          <a:solidFill>
            <a:srgbClr val="FF0000">
              <a:alpha val="25098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25340F76-A93E-42FD-B1BA-5815BD9A3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068" y="1701797"/>
            <a:ext cx="3539350" cy="27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3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1359</TotalTime>
  <Words>723</Words>
  <Application>Microsoft Office PowerPoint</Application>
  <PresentationFormat>Özel</PresentationFormat>
  <Paragraphs>97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ARDUINO</vt:lpstr>
      <vt:lpstr>İçindekiler</vt:lpstr>
      <vt:lpstr>ARDUINO</vt:lpstr>
      <vt:lpstr>ARDUINO GELİŞTİRME KARTLARI</vt:lpstr>
      <vt:lpstr>ARDUINO UNO'YU TANIYALIM</vt:lpstr>
      <vt:lpstr>ARDUINO UNO - DIGITAL (PWM~)</vt:lpstr>
      <vt:lpstr>ARDUINO UNO - DIGITAL (PWM~)</vt:lpstr>
      <vt:lpstr>ARDUINO UNO - DIGITAL (PWM~)</vt:lpstr>
      <vt:lpstr>ARDUINO UNO - DIGITAL (PWM~)</vt:lpstr>
      <vt:lpstr>ARDUINO UNO - POWER</vt:lpstr>
      <vt:lpstr>ARDUINO UNO - POWER</vt:lpstr>
      <vt:lpstr>ARDUINO UNO - POWER</vt:lpstr>
      <vt:lpstr>ARDUINO UNO - ANALOG IN</vt:lpstr>
      <vt:lpstr>ARDUINO UNO - ANALOG IN</vt:lpstr>
      <vt:lpstr>ARDUINO UNO - DİĞER KISIMLAR</vt:lpstr>
      <vt:lpstr>ARDUINO UNO - DİĞER KISIMLAR</vt:lpstr>
      <vt:lpstr>ARDUINO UNO - DİĞER KISIMLAR</vt:lpstr>
      <vt:lpstr>ARDUINO UNO - DİĞER KISIMLAR</vt:lpstr>
      <vt:lpstr>ARDUINO UNO - DİĞER KISIMLAR</vt:lpstr>
      <vt:lpstr>PowerPoint Sunusu</vt:lpstr>
      <vt:lpstr>KAYNAKLAR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UNO</dc:title>
  <dc:creator>Caglayan Volkan YILDIZ</dc:creator>
  <cp:lastModifiedBy>Turbo-Tiger</cp:lastModifiedBy>
  <cp:revision>224</cp:revision>
  <dcterms:created xsi:type="dcterms:W3CDTF">2018-10-26T08:18:28Z</dcterms:created>
  <dcterms:modified xsi:type="dcterms:W3CDTF">2021-11-26T05:07:24Z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