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opFAA9ZyWaToiiUpsmpDgF922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90A4369-EF96-48A2-8E75-3DDF0CAF3AFB}">
  <a:tblStyle styleId="{890A4369-EF96-48A2-8E75-3DDF0CAF3A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4471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857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0154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4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92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32884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344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933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81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26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0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696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856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ditS0a28Sko&amp;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2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eyqwLiowZiU" TargetMode="Externa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LAtPHANEfQo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"/>
          <p:cNvSpPr txBox="1">
            <a:spLocks noGrp="1"/>
          </p:cNvSpPr>
          <p:nvPr>
            <p:ph type="ctrTitle"/>
          </p:nvPr>
        </p:nvSpPr>
        <p:spPr>
          <a:xfrm>
            <a:off x="1876425" y="717757"/>
            <a:ext cx="8328625" cy="175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tr-TR" sz="6000" b="1"/>
              <a:t>EĞİTSEL ROBOTLARIN BİLEŞENLERİ-2</a:t>
            </a:r>
            <a:endParaRPr sz="6000"/>
          </a:p>
        </p:txBody>
      </p:sp>
      <p:sp>
        <p:nvSpPr>
          <p:cNvPr id="239" name="Google Shape;239;p1"/>
          <p:cNvSpPr txBox="1">
            <a:spLocks noGrp="1"/>
          </p:cNvSpPr>
          <p:nvPr>
            <p:ph type="subTitle" idx="1"/>
          </p:nvPr>
        </p:nvSpPr>
        <p:spPr>
          <a:xfrm>
            <a:off x="1876426" y="2850359"/>
            <a:ext cx="8791575" cy="284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tr-TR" sz="1600" b="1" dirty="0">
                <a:solidFill>
                  <a:schemeClr val="tx1"/>
                </a:solidFill>
              </a:rPr>
              <a:t>KAZANIMLAR</a:t>
            </a:r>
            <a:endParaRPr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tr-TR" sz="1600" cap="none" dirty="0">
                <a:solidFill>
                  <a:schemeClr val="tx1"/>
                </a:solidFill>
              </a:rPr>
              <a:t>DC Motorların görevlerini açıklar.</a:t>
            </a:r>
            <a:endParaRPr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tr-TR" sz="1600" cap="none" dirty="0" err="1">
                <a:solidFill>
                  <a:schemeClr val="tx1"/>
                </a:solidFill>
              </a:rPr>
              <a:t>Servo</a:t>
            </a:r>
            <a:r>
              <a:rPr lang="tr-TR" sz="1600" cap="none" dirty="0">
                <a:solidFill>
                  <a:schemeClr val="tx1"/>
                </a:solidFill>
              </a:rPr>
              <a:t> Motorların görevlerini açıklar.</a:t>
            </a:r>
            <a:endParaRPr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tr-TR" sz="1600" cap="none" dirty="0">
                <a:solidFill>
                  <a:schemeClr val="tx1"/>
                </a:solidFill>
              </a:rPr>
              <a:t>Adım (Step) Motorların görevlerini açıklar.</a:t>
            </a:r>
            <a:endParaRPr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tr-TR" sz="1600" cap="none" dirty="0">
                <a:solidFill>
                  <a:schemeClr val="tx1"/>
                </a:solidFill>
              </a:rPr>
              <a:t>Motor Sürücü Katlarının görevlerini açıklar.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42" name="Google Shape;242;p1" descr="metin içeren bir resim&#10;&#10;Yüksek güvenilirlikle oluşturulmuş açıkla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5589" y="2533566"/>
            <a:ext cx="3784227" cy="2752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2.3.3.1. DC (DOĞRU AKIM) MOTORLAR</a:t>
            </a:r>
            <a:endParaRPr/>
          </a:p>
        </p:txBody>
      </p:sp>
      <p:sp>
        <p:nvSpPr>
          <p:cNvPr id="314" name="Google Shape;314;p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000"/>
              <a:buNone/>
            </a:pPr>
            <a:r>
              <a:rPr lang="tr-TR" b="1">
                <a:solidFill>
                  <a:srgbClr val="FFC000"/>
                </a:solidFill>
              </a:rPr>
              <a:t>a. Fırçalı DC Motorların</a:t>
            </a:r>
            <a:r>
              <a:rPr lang="tr-TR"/>
              <a:t> </a:t>
            </a:r>
            <a:r>
              <a:rPr lang="tr-TR" b="1" u="sng">
                <a:solidFill>
                  <a:srgbClr val="FFC000"/>
                </a:solidFill>
              </a:rPr>
              <a:t>Dezavantajları</a:t>
            </a:r>
            <a:r>
              <a:rPr lang="tr-TR" b="1">
                <a:solidFill>
                  <a:srgbClr val="FFC000"/>
                </a:solidFill>
              </a:rPr>
              <a:t>: </a:t>
            </a:r>
            <a:endParaRPr b="1">
              <a:solidFill>
                <a:srgbClr val="FFC000"/>
              </a:solidFill>
            </a:endParaRPr>
          </a:p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tr-TR"/>
              <a:t>Sürekli şafta sürtünen </a:t>
            </a:r>
            <a:r>
              <a:rPr lang="tr-TR" b="1">
                <a:solidFill>
                  <a:srgbClr val="FFC000"/>
                </a:solidFill>
              </a:rPr>
              <a:t>fırça daha kolay aşınır</a:t>
            </a:r>
            <a:r>
              <a:rPr lang="tr-TR"/>
              <a:t>.</a:t>
            </a:r>
            <a:r>
              <a:rPr lang="tr-TR" b="1">
                <a:solidFill>
                  <a:srgbClr val="FFC000"/>
                </a:solidFill>
              </a:rPr>
              <a:t> </a:t>
            </a:r>
            <a:r>
              <a:rPr lang="tr-TR"/>
              <a:t>Bu sürtünmeden dolayı ısı enerjisi ortaya çıktığından fırçalı motorların </a:t>
            </a:r>
            <a:r>
              <a:rPr lang="tr-TR" b="1">
                <a:solidFill>
                  <a:srgbClr val="FFC000"/>
                </a:solidFill>
              </a:rPr>
              <a:t>verimleri fırçasız motorlara göre daha düşüktür.</a:t>
            </a:r>
            <a:endParaRPr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2.3.3.1. DC (DOĞRU AKIM) MOTORLAR</a:t>
            </a:r>
            <a:endParaRPr/>
          </a:p>
        </p:txBody>
      </p:sp>
      <p:sp>
        <p:nvSpPr>
          <p:cNvPr id="320" name="Google Shape;320;p11"/>
          <p:cNvSpPr txBox="1">
            <a:spLocks noGrp="1"/>
          </p:cNvSpPr>
          <p:nvPr>
            <p:ph sz="half" idx="1"/>
          </p:nvPr>
        </p:nvSpPr>
        <p:spPr>
          <a:xfrm>
            <a:off x="1141401" y="2249475"/>
            <a:ext cx="6872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000"/>
              <a:buNone/>
            </a:pPr>
            <a:r>
              <a:rPr lang="tr-TR" b="1">
                <a:solidFill>
                  <a:srgbClr val="FFC000"/>
                </a:solidFill>
              </a:rPr>
              <a:t>Fırçalı DC Motor Sürücü Kartları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/>
              <a:t>Motorun </a:t>
            </a:r>
            <a:r>
              <a:rPr lang="tr-TR" b="1">
                <a:solidFill>
                  <a:srgbClr val="FFC000"/>
                </a:solidFill>
              </a:rPr>
              <a:t>çalışma yönünü değiştirmek </a:t>
            </a:r>
            <a:r>
              <a:rPr lang="tr-TR"/>
              <a:t>istersek, uygulanan gerilimin yönünü değiştirmemiz gerekir. Bu işlem için ise </a:t>
            </a:r>
            <a:r>
              <a:rPr lang="tr-TR" b="1">
                <a:solidFill>
                  <a:srgbClr val="FFC000"/>
                </a:solidFill>
              </a:rPr>
              <a:t>H-köprüsü</a:t>
            </a:r>
            <a:r>
              <a:rPr lang="tr-TR">
                <a:solidFill>
                  <a:srgbClr val="FFC000"/>
                </a:solidFill>
              </a:rPr>
              <a:t> </a:t>
            </a:r>
            <a:r>
              <a:rPr lang="tr-TR"/>
              <a:t>ismi verilen devrelere ihtiyacımız vardır.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/>
              <a:t>Hazır olarak H-köprüsü devresini ve diğer devre elemanlarını barındıran en pratik çözüm olan </a:t>
            </a:r>
            <a:r>
              <a:rPr lang="tr-TR" b="1">
                <a:solidFill>
                  <a:srgbClr val="FFC000"/>
                </a:solidFill>
              </a:rPr>
              <a:t>motor sürücü kartlarını</a:t>
            </a:r>
            <a:r>
              <a:rPr lang="tr-TR"/>
              <a:t> tercih edebiliriz.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321" name="Google Shape;321;p11" descr="iç mekan, tablo, duvar, küçük içeren bir resim&#10;&#10;Yüksek güvenilirlikle oluşturulmuş açıklama"/>
          <p:cNvPicPr preferRelativeResize="0"/>
          <p:nvPr/>
        </p:nvPicPr>
        <p:blipFill rotWithShape="1">
          <a:blip r:embed="rId3">
            <a:alphaModFix/>
          </a:blip>
          <a:srcRect l="10077" r="11257" b="7986"/>
          <a:stretch/>
        </p:blipFill>
        <p:spPr>
          <a:xfrm>
            <a:off x="8641926" y="2723952"/>
            <a:ext cx="3024925" cy="28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2.3.3.1. DC (DOĞRU AKIM) MOTORLAR</a:t>
            </a:r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000"/>
              <a:buNone/>
            </a:pPr>
            <a:r>
              <a:rPr lang="tr-TR" b="1">
                <a:solidFill>
                  <a:srgbClr val="FFC000"/>
                </a:solidFill>
              </a:rPr>
              <a:t>b. Fırçasız DC Motorlar: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/>
              <a:t>Fırçalı motorun iç yapısının tam tersidir. Mıknatıs kısmı motorun milinde bulunur ve sargılar (yani elektrik bobinleri) sabit durur. </a:t>
            </a:r>
            <a:endParaRPr/>
          </a:p>
        </p:txBody>
      </p:sp>
      <p:pic>
        <p:nvPicPr>
          <p:cNvPr id="328" name="Google Shape;328;p12"/>
          <p:cNvPicPr preferRelativeResize="0"/>
          <p:nvPr/>
        </p:nvPicPr>
        <p:blipFill rotWithShape="1">
          <a:blip r:embed="rId3">
            <a:alphaModFix/>
          </a:blip>
          <a:srcRect l="9353" t="9767" r="9021" b="18526"/>
          <a:stretch/>
        </p:blipFill>
        <p:spPr>
          <a:xfrm>
            <a:off x="3465745" y="4236551"/>
            <a:ext cx="2864992" cy="21695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9" name="Google Shape;329;p12"/>
          <p:cNvGrpSpPr/>
          <p:nvPr/>
        </p:nvGrpSpPr>
        <p:grpSpPr>
          <a:xfrm>
            <a:off x="6330754" y="4236555"/>
            <a:ext cx="2392303" cy="2169527"/>
            <a:chOff x="4087906" y="1604682"/>
            <a:chExt cx="4043100" cy="3666600"/>
          </a:xfrm>
        </p:grpSpPr>
        <p:sp>
          <p:nvSpPr>
            <p:cNvPr id="330" name="Google Shape;330;p12"/>
            <p:cNvSpPr/>
            <p:nvPr/>
          </p:nvSpPr>
          <p:spPr>
            <a:xfrm>
              <a:off x="4087906" y="1604682"/>
              <a:ext cx="4043100" cy="3666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1" name="Google Shape;331;p12" descr="metin içeren bir resim&#10;&#10;Yüksek güvenilirlikle oluşturulmuş açıklam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95750" y="1619250"/>
              <a:ext cx="4000500" cy="3619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2" name="Google Shape;332;p12"/>
          <p:cNvSpPr txBox="1"/>
          <p:nvPr/>
        </p:nvSpPr>
        <p:spPr>
          <a:xfrm>
            <a:off x="5654501" y="5943576"/>
            <a:ext cx="1499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latin typeface="Calibri"/>
                <a:ea typeface="Calibri"/>
                <a:cs typeface="Calibri"/>
                <a:sym typeface="Calibri"/>
              </a:rPr>
              <a:t>* Inrunner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2.3.3.1. DC (DOĞRU AKIM) MOTORLAR</a:t>
            </a:r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000"/>
              <a:buNone/>
            </a:pPr>
            <a:r>
              <a:rPr lang="tr-TR" b="1">
                <a:solidFill>
                  <a:srgbClr val="FFC000"/>
                </a:solidFill>
              </a:rPr>
              <a:t>b. Fırçasız DC Motorlar: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/>
              <a:t>Fırçasız DC motorlar, rotorlarının(ortada dönen mıknatıs) yapısına göre yani içte veya dışta bulunmasına göre </a:t>
            </a:r>
            <a:r>
              <a:rPr lang="tr-TR" b="1">
                <a:solidFill>
                  <a:srgbClr val="FFC000"/>
                </a:solidFill>
              </a:rPr>
              <a:t>inrunner(model arabalar)</a:t>
            </a:r>
            <a:r>
              <a:rPr lang="tr-TR"/>
              <a:t> (yüksek hız) ve </a:t>
            </a:r>
            <a:r>
              <a:rPr lang="tr-TR" b="1">
                <a:solidFill>
                  <a:srgbClr val="FFC000"/>
                </a:solidFill>
              </a:rPr>
              <a:t>outrunner(model uçak ve helikopter)</a:t>
            </a:r>
            <a:r>
              <a:rPr lang="tr-TR"/>
              <a:t> (yüksek tork)olarak ikiye ayrılır.</a:t>
            </a:r>
            <a:endParaRPr/>
          </a:p>
          <a:p>
            <a:pPr marL="22860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/>
          </a:p>
        </p:txBody>
      </p:sp>
      <p:grpSp>
        <p:nvGrpSpPr>
          <p:cNvPr id="339" name="Google Shape;339;p13"/>
          <p:cNvGrpSpPr/>
          <p:nvPr/>
        </p:nvGrpSpPr>
        <p:grpSpPr>
          <a:xfrm>
            <a:off x="4282631" y="4665878"/>
            <a:ext cx="3206635" cy="1663066"/>
            <a:chOff x="4135532" y="4979090"/>
            <a:chExt cx="3526488" cy="1828951"/>
          </a:xfrm>
        </p:grpSpPr>
        <p:sp>
          <p:nvSpPr>
            <p:cNvPr id="340" name="Google Shape;340;p13"/>
            <p:cNvSpPr/>
            <p:nvPr/>
          </p:nvSpPr>
          <p:spPr>
            <a:xfrm>
              <a:off x="4135532" y="5074024"/>
              <a:ext cx="3526487" cy="17122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1" name="Google Shape;341;p13" descr="alet içeren bir resim&#10;&#10;Çok yüksek güvenilirlikle oluşturulmuş açıklam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35533" y="4979090"/>
              <a:ext cx="3526487" cy="14228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13"/>
            <p:cNvSpPr/>
            <p:nvPr/>
          </p:nvSpPr>
          <p:spPr>
            <a:xfrm>
              <a:off x="4389596" y="6401914"/>
              <a:ext cx="1245899" cy="406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Inrunner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6111579" y="6401914"/>
              <a:ext cx="1453201" cy="406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Outrunner</a:t>
              </a:r>
              <a:r>
                <a:rPr lang="tr-T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pic>
        <p:nvPicPr>
          <p:cNvPr id="344" name="Google Shape;344;p13" descr="çayır, zemin, açık hava, toprak içeren bir resim&#10;&#10;Çok yüksek güvenilirlikle oluşturulmuş açıklam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3576" y="4665802"/>
            <a:ext cx="3329019" cy="165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3" descr="çayır, uçak, açık hava, ağaç içeren bir resim&#10;&#10;Çok yüksek güvenilirlikle oluşturulmuş açıklama"/>
          <p:cNvPicPr preferRelativeResize="0"/>
          <p:nvPr/>
        </p:nvPicPr>
        <p:blipFill rotWithShape="1">
          <a:blip r:embed="rId5">
            <a:alphaModFix/>
          </a:blip>
          <a:srcRect r="8732" b="8732"/>
          <a:stretch/>
        </p:blipFill>
        <p:spPr>
          <a:xfrm>
            <a:off x="7489203" y="4665802"/>
            <a:ext cx="3746023" cy="164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2.3.3.1. DC (DOĞRU AKIM) MOTORLAR</a:t>
            </a:r>
            <a:endParaRPr/>
          </a:p>
        </p:txBody>
      </p:sp>
      <p:sp>
        <p:nvSpPr>
          <p:cNvPr id="351" name="Google Shape;351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000"/>
              <a:buNone/>
            </a:pPr>
            <a:r>
              <a:rPr lang="tr-TR" b="1">
                <a:solidFill>
                  <a:srgbClr val="FFC000"/>
                </a:solidFill>
              </a:rPr>
              <a:t>b. Fırçasız DC Motorlar: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000"/>
              <a:buChar char="•"/>
            </a:pPr>
            <a:r>
              <a:rPr lang="tr-TR" b="1" u="sng">
                <a:solidFill>
                  <a:srgbClr val="FFC000"/>
                </a:solidFill>
              </a:rPr>
              <a:t>Avantajları</a:t>
            </a:r>
            <a:r>
              <a:rPr lang="tr-TR" b="1">
                <a:solidFill>
                  <a:srgbClr val="FFC000"/>
                </a:solidFill>
              </a:rPr>
              <a:t>:</a:t>
            </a:r>
            <a:r>
              <a:rPr lang="tr-TR"/>
              <a:t> Fırçalı motorların aksine, bobinlere uygulanan gerilim için </a:t>
            </a:r>
            <a:r>
              <a:rPr lang="tr-TR" b="1">
                <a:solidFill>
                  <a:srgbClr val="FFC000"/>
                </a:solidFill>
              </a:rPr>
              <a:t>aşınan bir parça barındırmadığından</a:t>
            </a:r>
            <a:r>
              <a:rPr lang="tr-TR"/>
              <a:t>, sürtünmeye bağlı </a:t>
            </a:r>
            <a:r>
              <a:rPr lang="tr-TR" b="1">
                <a:solidFill>
                  <a:srgbClr val="FFC000"/>
                </a:solidFill>
              </a:rPr>
              <a:t>verim kaybı ve bakım gerektiren parça sayısı daha azdır.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/>
              <a:t>Fırçasız motorlar, </a:t>
            </a:r>
            <a:r>
              <a:rPr lang="tr-TR" b="1">
                <a:solidFill>
                  <a:srgbClr val="FFC000"/>
                </a:solidFill>
              </a:rPr>
              <a:t>yüksek performansları sebebiyle </a:t>
            </a:r>
            <a:r>
              <a:rPr lang="tr-TR"/>
              <a:t>model araçlarda oldukça sık kullanılır.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2.3.3.1. DC (DOĞRU AKIM) MOTORLAR</a:t>
            </a:r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000"/>
              <a:buNone/>
            </a:pPr>
            <a:r>
              <a:rPr lang="tr-TR" b="1">
                <a:solidFill>
                  <a:srgbClr val="FFC000"/>
                </a:solidFill>
              </a:rPr>
              <a:t>b. Fırçasız DC Motorlar: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000"/>
              <a:buChar char="•"/>
            </a:pPr>
            <a:r>
              <a:rPr lang="tr-TR" b="1" u="sng">
                <a:solidFill>
                  <a:srgbClr val="FFC000"/>
                </a:solidFill>
              </a:rPr>
              <a:t>Dezavantajları</a:t>
            </a:r>
            <a:r>
              <a:rPr lang="tr-TR" b="1">
                <a:solidFill>
                  <a:srgbClr val="FFC000"/>
                </a:solidFill>
              </a:rPr>
              <a:t>:</a:t>
            </a:r>
            <a:r>
              <a:rPr lang="tr-TR"/>
              <a:t> Doğrudan gerilim verilerek kullanılamazlar. Fırçasız motorlar </a:t>
            </a:r>
            <a:r>
              <a:rPr lang="tr-TR" b="1">
                <a:solidFill>
                  <a:srgbClr val="FFC000"/>
                </a:solidFill>
              </a:rPr>
              <a:t>çalışmak için mutlaka bir sürücüye (ESC) ihtiyaç duyarlar. </a:t>
            </a:r>
            <a:r>
              <a:rPr lang="tr-TR"/>
              <a:t>Motor ve sürücü kartlarının </a:t>
            </a:r>
            <a:r>
              <a:rPr lang="tr-TR" b="1">
                <a:solidFill>
                  <a:srgbClr val="FFC000"/>
                </a:solidFill>
              </a:rPr>
              <a:t>maliyeti yüksektir.</a:t>
            </a:r>
            <a:endParaRPr/>
          </a:p>
        </p:txBody>
      </p:sp>
      <p:pic>
        <p:nvPicPr>
          <p:cNvPr id="358" name="Google Shape;358;p15" descr="devre, elektronik eşyalar, kablo içeren bir resim&#10;&#10;Yüksek güvenilirlikle oluşturulmuş açıkla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2313" y="4315878"/>
            <a:ext cx="2627377" cy="2234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2.3.3.2. SERVO MOTORLAR</a:t>
            </a:r>
            <a:endParaRPr/>
          </a:p>
        </p:txBody>
      </p:sp>
      <p:sp>
        <p:nvSpPr>
          <p:cNvPr id="364" name="Google Shape;364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/>
              <a:t>Genellikle </a:t>
            </a:r>
            <a:r>
              <a:rPr lang="tr-TR" b="1">
                <a:solidFill>
                  <a:srgbClr val="FFC000"/>
                </a:solidFill>
              </a:rPr>
              <a:t>0°-180° aralığında çalışma açılarına </a:t>
            </a:r>
            <a:r>
              <a:rPr lang="tr-TR"/>
              <a:t>sahiptirler. </a:t>
            </a:r>
            <a:r>
              <a:rPr lang="tr-TR" b="1">
                <a:solidFill>
                  <a:srgbClr val="FFC000"/>
                </a:solidFill>
              </a:rPr>
              <a:t>İstenilen konuma gitmesi</a:t>
            </a:r>
            <a:r>
              <a:rPr lang="tr-TR"/>
              <a:t> ve herhangi başka bir komut gelmediği sürece </a:t>
            </a:r>
            <a:r>
              <a:rPr lang="tr-TR" b="1">
                <a:solidFill>
                  <a:srgbClr val="FFC000"/>
                </a:solidFill>
              </a:rPr>
              <a:t>o konumda sabit kalması </a:t>
            </a:r>
            <a:r>
              <a:rPr lang="tr-TR"/>
              <a:t>düşünülerek tasarlanmışlardır.</a:t>
            </a:r>
            <a:endParaRPr b="1">
              <a:solidFill>
                <a:srgbClr val="FFC000"/>
              </a:solidFill>
            </a:endParaRPr>
          </a:p>
          <a:p>
            <a:pPr marL="22860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b="1">
              <a:solidFill>
                <a:srgbClr val="FFC000"/>
              </a:solidFill>
            </a:endParaRPr>
          </a:p>
        </p:txBody>
      </p:sp>
      <p:pic>
        <p:nvPicPr>
          <p:cNvPr id="365" name="Google Shape;365;p16"/>
          <p:cNvPicPr preferRelativeResize="0"/>
          <p:nvPr/>
        </p:nvPicPr>
        <p:blipFill rotWithShape="1">
          <a:blip r:embed="rId3">
            <a:alphaModFix/>
          </a:blip>
          <a:srcRect l="24432" t="25441" r="24810" b="23043"/>
          <a:stretch/>
        </p:blipFill>
        <p:spPr>
          <a:xfrm>
            <a:off x="4406154" y="4020346"/>
            <a:ext cx="3379695" cy="257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22937" y="6237525"/>
            <a:ext cx="1091635" cy="455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16"/>
          <p:cNvGrpSpPr/>
          <p:nvPr/>
        </p:nvGrpSpPr>
        <p:grpSpPr>
          <a:xfrm>
            <a:off x="11047025" y="6096001"/>
            <a:ext cx="1071600" cy="762000"/>
            <a:chOff x="10877400" y="6153000"/>
            <a:chExt cx="1071600" cy="762000"/>
          </a:xfrm>
        </p:grpSpPr>
        <p:sp>
          <p:nvSpPr>
            <p:cNvPr id="368" name="Google Shape;368;p16"/>
            <p:cNvSpPr txBox="1"/>
            <p:nvPr/>
          </p:nvSpPr>
          <p:spPr>
            <a:xfrm>
              <a:off x="11445300" y="6153000"/>
              <a:ext cx="5037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6"/>
            <p:cNvSpPr txBox="1"/>
            <p:nvPr/>
          </p:nvSpPr>
          <p:spPr>
            <a:xfrm>
              <a:off x="10877400" y="6199200"/>
              <a:ext cx="841500" cy="6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Nasıl</a:t>
              </a:r>
              <a:endParaRPr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Çalışır</a:t>
              </a:r>
              <a:endParaRPr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2.3.3.2. SERVO MOTORLAR</a:t>
            </a:r>
            <a:endParaRPr/>
          </a:p>
        </p:txBody>
      </p:sp>
      <p:sp>
        <p:nvSpPr>
          <p:cNvPr id="375" name="Google Shape;375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/>
              <a:t>Servo motorlar, </a:t>
            </a:r>
            <a:r>
              <a:rPr lang="tr-TR" b="1">
                <a:solidFill>
                  <a:srgbClr val="FFC000"/>
                </a:solidFill>
              </a:rPr>
              <a:t>motorun dönüş hareketini </a:t>
            </a:r>
            <a:r>
              <a:rPr lang="tr-TR"/>
              <a:t>içerisindeki yine </a:t>
            </a:r>
            <a:r>
              <a:rPr lang="tr-TR" b="1">
                <a:solidFill>
                  <a:srgbClr val="FFC000"/>
                </a:solidFill>
              </a:rPr>
              <a:t>bir fırçalı veya fırçasız DC motor ile yapar. </a:t>
            </a:r>
            <a:r>
              <a:rPr lang="tr-TR"/>
              <a:t>Bu motorlara </a:t>
            </a:r>
            <a:r>
              <a:rPr lang="tr-TR" b="1">
                <a:solidFill>
                  <a:srgbClr val="FFC000"/>
                </a:solidFill>
              </a:rPr>
              <a:t>ek olarak </a:t>
            </a:r>
            <a:r>
              <a:rPr lang="tr-TR"/>
              <a:t>içinde </a:t>
            </a:r>
            <a:r>
              <a:rPr lang="tr-TR" b="1">
                <a:solidFill>
                  <a:srgbClr val="FFC000"/>
                </a:solidFill>
              </a:rPr>
              <a:t>bir dişli mekanizması</a:t>
            </a:r>
            <a:r>
              <a:rPr lang="tr-TR"/>
              <a:t>, motor milinin dönüş miktarını ölçen </a:t>
            </a:r>
            <a:r>
              <a:rPr lang="tr-TR" b="1">
                <a:solidFill>
                  <a:srgbClr val="FFC000"/>
                </a:solidFill>
              </a:rPr>
              <a:t>bir potansiyometre </a:t>
            </a:r>
            <a:r>
              <a:rPr lang="tr-TR"/>
              <a:t>ve </a:t>
            </a:r>
            <a:r>
              <a:rPr lang="tr-TR" b="1">
                <a:solidFill>
                  <a:srgbClr val="FFC000"/>
                </a:solidFill>
              </a:rPr>
              <a:t>motor sürme ve potansiyometreden konum bilgisini almak için bir devre</a:t>
            </a:r>
            <a:r>
              <a:rPr lang="tr-TR"/>
              <a:t> bulunur.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376" name="Google Shape;3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301" y="4655400"/>
            <a:ext cx="3650201" cy="20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2.3.3.2. SERVO MOTORLAR</a:t>
            </a:r>
            <a:endParaRPr/>
          </a:p>
        </p:txBody>
      </p:sp>
      <p:sp>
        <p:nvSpPr>
          <p:cNvPr id="382" name="Google Shape;382;p18"/>
          <p:cNvSpPr txBox="1">
            <a:spLocks noGrp="1"/>
          </p:cNvSpPr>
          <p:nvPr>
            <p:ph idx="1"/>
          </p:nvPr>
        </p:nvSpPr>
        <p:spPr>
          <a:xfrm>
            <a:off x="1141400" y="2249475"/>
            <a:ext cx="6487800" cy="4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/>
              <a:t>Servo motorlar PWM (Pulse Width Modulation) sinyal ile çalışırlar.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/>
              <a:t>PWM ile gelen sinyal;</a:t>
            </a:r>
            <a:endParaRPr/>
          </a:p>
          <a:p>
            <a:pPr marL="685800" lvl="1" indent="-3016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Char char="•"/>
            </a:pPr>
            <a:r>
              <a:rPr lang="tr-TR" sz="2400" b="1">
                <a:solidFill>
                  <a:srgbClr val="FFC000"/>
                </a:solidFill>
              </a:rPr>
              <a:t>1 ms ise motorun 0°, </a:t>
            </a:r>
            <a:endParaRPr sz="2400" b="1">
              <a:solidFill>
                <a:srgbClr val="FFC000"/>
              </a:solidFill>
            </a:endParaRPr>
          </a:p>
          <a:p>
            <a:pPr marL="685800" lvl="1" indent="-3016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Char char="•"/>
            </a:pPr>
            <a:r>
              <a:rPr lang="tr-TR" sz="2400" b="1">
                <a:solidFill>
                  <a:srgbClr val="FFC000"/>
                </a:solidFill>
              </a:rPr>
              <a:t>1,5 ms ise motorun 90°, </a:t>
            </a:r>
            <a:endParaRPr sz="2400" b="1">
              <a:solidFill>
                <a:srgbClr val="FFC000"/>
              </a:solidFill>
            </a:endParaRPr>
          </a:p>
          <a:p>
            <a:pPr marL="685800" lvl="1" indent="-3016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Char char="•"/>
            </a:pPr>
            <a:r>
              <a:rPr lang="tr-TR" sz="2400" b="1">
                <a:solidFill>
                  <a:srgbClr val="FFC000"/>
                </a:solidFill>
              </a:rPr>
              <a:t>2 ms ise motorun 180°,</a:t>
            </a:r>
            <a:endParaRPr sz="2400" b="1">
              <a:solidFill>
                <a:srgbClr val="FFC000"/>
              </a:solidFill>
            </a:endParaRPr>
          </a:p>
          <a:p>
            <a:pPr marL="228600" lvl="0" indent="-276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 b="1">
                <a:solidFill>
                  <a:srgbClr val="FFC000"/>
                </a:solidFill>
              </a:rPr>
              <a:t> konumuna gitmesi </a:t>
            </a:r>
            <a:r>
              <a:rPr lang="tr-TR"/>
              <a:t>anlamına gelir.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383" name="Google Shape;3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8153" y="2474527"/>
            <a:ext cx="2825519" cy="35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2.3.3.2. SERVO MOTORLAR</a:t>
            </a:r>
            <a:endParaRPr/>
          </a:p>
        </p:txBody>
      </p:sp>
      <p:sp>
        <p:nvSpPr>
          <p:cNvPr id="389" name="Google Shape;389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000"/>
              <a:buChar char="•"/>
            </a:pPr>
            <a:r>
              <a:rPr lang="tr-TR" b="1" u="sng">
                <a:solidFill>
                  <a:srgbClr val="FFC000"/>
                </a:solidFill>
              </a:rPr>
              <a:t>Avantajları</a:t>
            </a:r>
            <a:r>
              <a:rPr lang="tr-TR" b="1">
                <a:solidFill>
                  <a:srgbClr val="FFC000"/>
                </a:solidFill>
              </a:rPr>
              <a:t>: </a:t>
            </a:r>
            <a:r>
              <a:rPr lang="tr-TR"/>
              <a:t>Motorun pozisyonu </a:t>
            </a:r>
            <a:r>
              <a:rPr lang="tr-TR" b="1">
                <a:solidFill>
                  <a:srgbClr val="FFC000"/>
                </a:solidFill>
              </a:rPr>
              <a:t>hassas şekilde kontrol </a:t>
            </a:r>
            <a:r>
              <a:rPr lang="tr-TR"/>
              <a:t>edilebilir. Hareket için </a:t>
            </a:r>
            <a:r>
              <a:rPr lang="tr-TR" b="1">
                <a:solidFill>
                  <a:srgbClr val="FFC000"/>
                </a:solidFill>
              </a:rPr>
              <a:t>sürücüye ihtiyaç duymaz</a:t>
            </a:r>
            <a:r>
              <a:rPr lang="tr-TR"/>
              <a:t>.</a:t>
            </a:r>
            <a:endParaRPr b="1">
              <a:solidFill>
                <a:srgbClr val="FFC000"/>
              </a:solidFill>
            </a:endParaRPr>
          </a:p>
          <a:p>
            <a:pPr marL="22860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b="1">
              <a:solidFill>
                <a:srgbClr val="FFC000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000"/>
              <a:buChar char="•"/>
            </a:pPr>
            <a:r>
              <a:rPr lang="tr-TR" b="1" u="sng">
                <a:solidFill>
                  <a:srgbClr val="FFC000"/>
                </a:solidFill>
              </a:rPr>
              <a:t>Dezavantajları</a:t>
            </a:r>
            <a:r>
              <a:rPr lang="tr-TR" b="1">
                <a:solidFill>
                  <a:srgbClr val="FFC000"/>
                </a:solidFill>
              </a:rPr>
              <a:t>: Kısıtlı hareket imkanı </a:t>
            </a:r>
            <a:r>
              <a:rPr lang="tr-TR"/>
              <a:t>(0°-180°) bulunmaktadır.</a:t>
            </a:r>
            <a:endParaRPr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"/>
          <p:cNvSpPr txBox="1">
            <a:spLocks noGrp="1"/>
          </p:cNvSpPr>
          <p:nvPr>
            <p:ph type="title"/>
          </p:nvPr>
        </p:nvSpPr>
        <p:spPr>
          <a:xfrm>
            <a:off x="1141413" y="517737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İÇINDEKILER</a:t>
            </a:r>
            <a:endParaRPr/>
          </a:p>
        </p:txBody>
      </p:sp>
      <p:sp>
        <p:nvSpPr>
          <p:cNvPr id="251" name="Google Shape;251;p2"/>
          <p:cNvSpPr txBox="1">
            <a:spLocks noGrp="1"/>
          </p:cNvSpPr>
          <p:nvPr>
            <p:ph idx="1"/>
          </p:nvPr>
        </p:nvSpPr>
        <p:spPr>
          <a:xfrm>
            <a:off x="1141412" y="1620443"/>
            <a:ext cx="99060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tr-TR" sz="2000" b="1" u="sng">
                <a:solidFill>
                  <a:schemeClr val="hlink"/>
                </a:solidFill>
                <a:hlinkClick r:id="rId3" action="ppaction://hlinksldjump"/>
              </a:rPr>
              <a:t>2.3.3. Hareket Bileşenleri</a:t>
            </a: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tr-TR" sz="2000" b="1" u="sng">
                <a:solidFill>
                  <a:schemeClr val="hlink"/>
                </a:solidFill>
                <a:hlinkClick r:id="rId4" action="ppaction://hlinksldjump"/>
              </a:rPr>
              <a:t>Motorlarla İlgili Çeşitli Terimler</a:t>
            </a: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tr-TR" sz="2000" b="1" u="sng">
                <a:solidFill>
                  <a:schemeClr val="hlink"/>
                </a:solidFill>
                <a:hlinkClick r:id="rId5" action="ppaction://hlinksldjump"/>
              </a:rPr>
              <a:t>2.3.3.1. DC (Doğru Akım) Motorlar</a:t>
            </a:r>
            <a:endParaRPr sz="200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tr-TR" b="1" u="sng">
                <a:solidFill>
                  <a:schemeClr val="hlink"/>
                </a:solidFill>
                <a:hlinkClick r:id="rId6" action="ppaction://hlinksldjump"/>
              </a:rPr>
              <a:t>a. Fırçalı DC Motorlar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</a:pPr>
            <a:r>
              <a:rPr lang="tr-TR" b="1" u="sng">
                <a:solidFill>
                  <a:schemeClr val="hlink"/>
                </a:solidFill>
                <a:hlinkClick r:id="rId7" action="ppaction://hlinksldjump"/>
              </a:rPr>
              <a:t>a1. Redüktörlü DC Motorlar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</a:pPr>
            <a:r>
              <a:rPr lang="tr-TR" b="1" u="sng">
                <a:solidFill>
                  <a:schemeClr val="hlink"/>
                </a:solidFill>
                <a:hlinkClick r:id="rId8" action="ppaction://hlinksldjump"/>
              </a:rPr>
              <a:t>a2. Redüktörsüz DC Motorlar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tr-TR" b="1" u="sng">
                <a:solidFill>
                  <a:schemeClr val="hlink"/>
                </a:solidFill>
                <a:hlinkClick r:id="rId9" action="ppaction://hlinksldjump"/>
              </a:rPr>
              <a:t>Fırçalı DC Motor Sürücü Kartları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tr-TR" b="1" u="sng">
                <a:solidFill>
                  <a:schemeClr val="hlink"/>
                </a:solidFill>
                <a:hlinkClick r:id="rId10" action="ppaction://hlinksldjump"/>
              </a:rPr>
              <a:t>b. Fırçasız DC Motorlar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tr-TR" sz="2000" b="1" u="sng">
                <a:solidFill>
                  <a:schemeClr val="hlink"/>
                </a:solidFill>
                <a:hlinkClick r:id="rId11" action="ppaction://hlinksldjump"/>
              </a:rPr>
              <a:t>2.3.3.2. Servo Motorlar</a:t>
            </a: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tr-TR" sz="2000" b="1" u="sng">
                <a:solidFill>
                  <a:schemeClr val="hlink"/>
                </a:solidFill>
                <a:hlinkClick r:id="rId12" action="ppaction://hlinksldjump"/>
              </a:rPr>
              <a:t>2.3.3.3. Step Motorlar</a:t>
            </a: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tr-TR" sz="2000" b="1" u="sng">
                <a:solidFill>
                  <a:schemeClr val="hlink"/>
                </a:solidFill>
                <a:hlinkClick r:id="rId13" action="ppaction://hlinksldjump"/>
              </a:rPr>
              <a:t>Kaynaklar</a:t>
            </a:r>
            <a:endParaRPr sz="2000"/>
          </a:p>
          <a:p>
            <a:pPr marL="228600" lvl="0" indent="-69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2.3.3.3. STEP MOTORLAR</a:t>
            </a:r>
            <a:endParaRPr/>
          </a:p>
        </p:txBody>
      </p:sp>
      <p:sp>
        <p:nvSpPr>
          <p:cNvPr id="395" name="Google Shape;395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000"/>
              <a:buChar char="•"/>
            </a:pPr>
            <a:r>
              <a:rPr lang="tr-TR" b="1">
                <a:solidFill>
                  <a:srgbClr val="FFC000"/>
                </a:solidFill>
              </a:rPr>
              <a:t>Sürülebilen</a:t>
            </a:r>
            <a:r>
              <a:rPr lang="tr-TR"/>
              <a:t> ve </a:t>
            </a:r>
            <a:r>
              <a:rPr lang="tr-TR" b="1">
                <a:solidFill>
                  <a:srgbClr val="FFC000"/>
                </a:solidFill>
              </a:rPr>
              <a:t>çok hassas konum kontrol imkanı </a:t>
            </a:r>
            <a:r>
              <a:rPr lang="tr-TR"/>
              <a:t>sağlayan, adım adım hareket eden motorlardır. Hassas konumlandırma isteyen </a:t>
            </a:r>
            <a:r>
              <a:rPr lang="tr-TR" b="1">
                <a:solidFill>
                  <a:srgbClr val="FFC000"/>
                </a:solidFill>
              </a:rPr>
              <a:t>CNC tezgahları </a:t>
            </a:r>
            <a:r>
              <a:rPr lang="tr-TR"/>
              <a:t>ve </a:t>
            </a:r>
            <a:r>
              <a:rPr lang="tr-TR" b="1">
                <a:solidFill>
                  <a:srgbClr val="FFC000"/>
                </a:solidFill>
              </a:rPr>
              <a:t>3B yazıcı </a:t>
            </a:r>
            <a:r>
              <a:rPr lang="tr-TR"/>
              <a:t>gibi cihazlarda kullanılırlar.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396" name="Google Shape;39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819" y="3947506"/>
            <a:ext cx="2330823" cy="22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0"/>
          <p:cNvPicPr preferRelativeResize="0"/>
          <p:nvPr/>
        </p:nvPicPr>
        <p:blipFill rotWithShape="1">
          <a:blip r:embed="rId4">
            <a:alphaModFix/>
          </a:blip>
          <a:srcRect t="16712" b="20032"/>
          <a:stretch/>
        </p:blipFill>
        <p:spPr>
          <a:xfrm>
            <a:off x="5991926" y="3852025"/>
            <a:ext cx="3861375" cy="24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22937" y="6237525"/>
            <a:ext cx="1091635" cy="455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20"/>
          <p:cNvGrpSpPr/>
          <p:nvPr/>
        </p:nvGrpSpPr>
        <p:grpSpPr>
          <a:xfrm>
            <a:off x="11047025" y="6096001"/>
            <a:ext cx="1071600" cy="762000"/>
            <a:chOff x="10877400" y="6153000"/>
            <a:chExt cx="1071600" cy="762000"/>
          </a:xfrm>
        </p:grpSpPr>
        <p:sp>
          <p:nvSpPr>
            <p:cNvPr id="400" name="Google Shape;400;p20"/>
            <p:cNvSpPr txBox="1"/>
            <p:nvPr/>
          </p:nvSpPr>
          <p:spPr>
            <a:xfrm>
              <a:off x="11445300" y="6153000"/>
              <a:ext cx="5037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0"/>
            <p:cNvSpPr txBox="1"/>
            <p:nvPr/>
          </p:nvSpPr>
          <p:spPr>
            <a:xfrm>
              <a:off x="10877400" y="6199200"/>
              <a:ext cx="841500" cy="6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Nasıl</a:t>
              </a:r>
              <a:endParaRPr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Çalışır</a:t>
              </a:r>
              <a:endParaRPr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2.3.3.3. STEP MOTORLAR</a:t>
            </a:r>
            <a:endParaRPr/>
          </a:p>
        </p:txBody>
      </p:sp>
      <p:sp>
        <p:nvSpPr>
          <p:cNvPr id="407" name="Google Shape;407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000"/>
              <a:buChar char="•"/>
            </a:pPr>
            <a:r>
              <a:rPr lang="tr-TR" b="1" u="sng">
                <a:solidFill>
                  <a:srgbClr val="FFC000"/>
                </a:solidFill>
              </a:rPr>
              <a:t>Avantajları</a:t>
            </a:r>
            <a:r>
              <a:rPr lang="tr-TR" b="1">
                <a:solidFill>
                  <a:srgbClr val="FFC000"/>
                </a:solidFill>
              </a:rPr>
              <a:t>: </a:t>
            </a:r>
            <a:r>
              <a:rPr lang="tr-TR"/>
              <a:t>Çok hassas pozisyon ve hız kontrolü, düşük devirde yüksek tork.</a:t>
            </a:r>
            <a:endParaRPr b="1">
              <a:solidFill>
                <a:srgbClr val="FFC000"/>
              </a:solidFill>
            </a:endParaRPr>
          </a:p>
          <a:p>
            <a:pPr marL="22860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b="1" u="sng">
              <a:solidFill>
                <a:srgbClr val="FFC000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000"/>
              <a:buChar char="•"/>
            </a:pPr>
            <a:r>
              <a:rPr lang="tr-TR" b="1" u="sng">
                <a:solidFill>
                  <a:srgbClr val="FFC000"/>
                </a:solidFill>
              </a:rPr>
              <a:t>Dezavantajları</a:t>
            </a:r>
            <a:r>
              <a:rPr lang="tr-TR" b="1">
                <a:solidFill>
                  <a:srgbClr val="FFC000"/>
                </a:solidFill>
              </a:rPr>
              <a:t>: </a:t>
            </a:r>
            <a:r>
              <a:rPr lang="tr-TR"/>
              <a:t>Maliyetleri yüksektir. Sürücü kartına ihtiyaç duyar.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408" name="Google Shape;408;p21"/>
          <p:cNvPicPr preferRelativeResize="0"/>
          <p:nvPr/>
        </p:nvPicPr>
        <p:blipFill rotWithShape="1">
          <a:blip r:embed="rId3">
            <a:alphaModFix/>
          </a:blip>
          <a:srcRect l="20914" t="23762" r="19285" b="21847"/>
          <a:stretch/>
        </p:blipFill>
        <p:spPr>
          <a:xfrm>
            <a:off x="5114414" y="4653484"/>
            <a:ext cx="1963173" cy="1785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KAYNAKLAR</a:t>
            </a:r>
            <a:endParaRPr b="1"/>
          </a:p>
        </p:txBody>
      </p:sp>
      <p:sp>
        <p:nvSpPr>
          <p:cNvPr id="414" name="Google Shape;414;p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/>
              <a:t>https://maker.robotistan.com/dc-motor-cesitleri-nelerdir/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/>
              <a:t>https://maker.robotistan.com/rc-servo-motor-nedir/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/>
              <a:t>https://maker.robotistan.com/step-motor-nedir/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/>
              <a:t>https://www.instructables.com/id/Complete-Motor-Guide-for-Robotics/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/>
              <a:t>http://www.robotiksistem.com/motorlar_motor_cesitleri.html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 HAREKET BİLEŞENLERİ</a:t>
            </a:r>
            <a:endParaRPr/>
          </a:p>
        </p:txBody>
      </p:sp>
      <p:sp>
        <p:nvSpPr>
          <p:cNvPr id="257" name="Google Shape;257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000"/>
              <a:buChar char="•"/>
            </a:pPr>
            <a:r>
              <a:rPr lang="tr-TR" b="1">
                <a:solidFill>
                  <a:srgbClr val="FFC000"/>
                </a:solidFill>
              </a:rPr>
              <a:t>Motorlar</a:t>
            </a:r>
            <a:r>
              <a:rPr lang="tr-TR"/>
              <a:t>, robotun hareket etmesi için kullandığımız bileşenlere (tekerler, paletler, ayaklar…) </a:t>
            </a:r>
            <a:r>
              <a:rPr lang="tr-TR" b="1">
                <a:solidFill>
                  <a:srgbClr val="FFC000"/>
                </a:solidFill>
              </a:rPr>
              <a:t>gerekli gücü sağlayan bileşenlerdir.</a:t>
            </a:r>
            <a:endParaRPr b="1">
              <a:solidFill>
                <a:srgbClr val="FFC000"/>
              </a:solidFill>
            </a:endParaRPr>
          </a:p>
        </p:txBody>
      </p:sp>
      <p:graphicFrame>
        <p:nvGraphicFramePr>
          <p:cNvPr id="258" name="Google Shape;258;p3"/>
          <p:cNvGraphicFramePr/>
          <p:nvPr/>
        </p:nvGraphicFramePr>
        <p:xfrm>
          <a:off x="1141425" y="3691777"/>
          <a:ext cx="10098075" cy="2611612"/>
        </p:xfrm>
        <a:graphic>
          <a:graphicData uri="http://schemas.openxmlformats.org/drawingml/2006/table">
            <a:tbl>
              <a:tblPr>
                <a:noFill/>
                <a:tableStyleId>{890A4369-EF96-48A2-8E75-3DDF0CAF3AFB}</a:tableStyleId>
              </a:tblPr>
              <a:tblGrid>
                <a:gridCol w="3366025"/>
                <a:gridCol w="3366025"/>
                <a:gridCol w="3366025"/>
              </a:tblGrid>
              <a:tr h="512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 Motor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Servo Motor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Step Motor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198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259" name="Google Shape;25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451" y="4407575"/>
            <a:ext cx="1983400" cy="16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"/>
          <p:cNvPicPr preferRelativeResize="0"/>
          <p:nvPr/>
        </p:nvPicPr>
        <p:blipFill rotWithShape="1">
          <a:blip r:embed="rId4">
            <a:alphaModFix/>
          </a:blip>
          <a:srcRect t="32796" b="7726"/>
          <a:stretch/>
        </p:blipFill>
        <p:spPr>
          <a:xfrm>
            <a:off x="4391632" y="4240377"/>
            <a:ext cx="3597669" cy="21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368006">
            <a:off x="8421198" y="3936777"/>
            <a:ext cx="2561703" cy="2561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MOTORLARLA İLGİLİ ÇEŞİTLİ TERİMLER</a:t>
            </a:r>
            <a:endParaRPr/>
          </a:p>
        </p:txBody>
      </p:sp>
      <p:sp>
        <p:nvSpPr>
          <p:cNvPr id="267" name="Google Shape;267;p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000"/>
              <a:buChar char="•"/>
            </a:pPr>
            <a:r>
              <a:rPr lang="tr-TR" b="1" u="sng">
                <a:solidFill>
                  <a:srgbClr val="FFC000"/>
                </a:solidFill>
              </a:rPr>
              <a:t>Tork</a:t>
            </a:r>
            <a:r>
              <a:rPr lang="tr-TR"/>
              <a:t>: Motorun dönme momentidir. Aynı devirde dönen iki motorda torku daha büyük olan daha çok ağırlık taşır ve daha </a:t>
            </a:r>
            <a:r>
              <a:rPr lang="tr-TR" b="1">
                <a:solidFill>
                  <a:srgbClr val="FFC000"/>
                </a:solidFill>
              </a:rPr>
              <a:t>güç</a:t>
            </a:r>
            <a:r>
              <a:rPr lang="tr-TR"/>
              <a:t>lüdür. </a:t>
            </a:r>
            <a:endParaRPr/>
          </a:p>
          <a:p>
            <a:pPr marL="228600" lvl="0" indent="-381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b="1" u="sng">
              <a:solidFill>
                <a:srgbClr val="FFC00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000"/>
              <a:buChar char="•"/>
            </a:pPr>
            <a:r>
              <a:rPr lang="tr-TR" b="1" u="sng">
                <a:solidFill>
                  <a:srgbClr val="FFC000"/>
                </a:solidFill>
              </a:rPr>
              <a:t>rpm</a:t>
            </a:r>
            <a:r>
              <a:rPr lang="tr-TR"/>
              <a:t>: Motorun bir dakikada tamamladığı devir sayısıdır. rpm değeri yüksek olan motorlar daha </a:t>
            </a:r>
            <a:r>
              <a:rPr lang="tr-TR" b="1">
                <a:solidFill>
                  <a:srgbClr val="FFC000"/>
                </a:solidFill>
              </a:rPr>
              <a:t>hız</a:t>
            </a:r>
            <a:r>
              <a:rPr lang="tr-TR"/>
              <a:t>lıdır.</a:t>
            </a:r>
            <a:endParaRPr/>
          </a:p>
          <a:p>
            <a:pPr marL="228600" lvl="0" indent="-381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000"/>
              <a:buChar char="•"/>
            </a:pPr>
            <a:r>
              <a:rPr lang="tr-TR" b="1" u="sng">
                <a:solidFill>
                  <a:srgbClr val="FFC000"/>
                </a:solidFill>
              </a:rPr>
              <a:t>Devir</a:t>
            </a:r>
            <a:r>
              <a:rPr lang="tr-TR"/>
              <a:t>: Motorun tam bir turudur.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2.3.3.1. DC (DOĞRU AKIM) MOTORLAR</a:t>
            </a:r>
            <a:endParaRPr/>
          </a:p>
        </p:txBody>
      </p:sp>
      <p:sp>
        <p:nvSpPr>
          <p:cNvPr id="273" name="Google Shape;273;p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/>
              <a:t>Doğru akım elektrik enerjisini dairesel mekanik enerjiye dönüştüren motorlardır. Robotun hareketi için kullanılan temel bileşenlerden biridir.</a:t>
            </a:r>
            <a:endParaRPr/>
          </a:p>
          <a:p>
            <a:pPr marL="685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74" name="Google Shape;274;p5"/>
          <p:cNvGraphicFramePr/>
          <p:nvPr/>
        </p:nvGraphicFramePr>
        <p:xfrm>
          <a:off x="1946639" y="3651638"/>
          <a:ext cx="8295526" cy="2072600"/>
        </p:xfrm>
        <a:graphic>
          <a:graphicData uri="http://schemas.openxmlformats.org/drawingml/2006/table">
            <a:tbl>
              <a:tblPr>
                <a:noFill/>
                <a:tableStyleId>{890A4369-EF96-48A2-8E75-3DDF0CAF3AFB}</a:tableStyleId>
              </a:tblPr>
              <a:tblGrid>
                <a:gridCol w="3932675"/>
                <a:gridCol w="4362851"/>
              </a:tblGrid>
              <a:tr h="103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 b="1" u="sng">
                          <a:solidFill>
                            <a:schemeClr val="lt1"/>
                          </a:solidFill>
                        </a:rPr>
                        <a:t>a. Fırçalı DC Motor</a:t>
                      </a:r>
                      <a:endParaRPr sz="2800" b="1" u="sng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 b="1" u="sng">
                          <a:solidFill>
                            <a:schemeClr val="lt1"/>
                          </a:solidFill>
                        </a:rPr>
                        <a:t>b. Fırçasız DC Motor</a:t>
                      </a:r>
                      <a:endParaRPr sz="2800" b="1" u="sng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</a:tr>
              <a:tr h="103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>
                          <a:solidFill>
                            <a:schemeClr val="lt1"/>
                          </a:solidFill>
                        </a:rPr>
                        <a:t>a1. Redüktörsüz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>
                          <a:solidFill>
                            <a:schemeClr val="lt1"/>
                          </a:solidFill>
                        </a:rPr>
                        <a:t>a2. Redüktörlü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>
                          <a:solidFill>
                            <a:schemeClr val="lt1"/>
                          </a:solidFill>
                        </a:rPr>
                        <a:t>b1. Inrunner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>
                          <a:solidFill>
                            <a:schemeClr val="lt1"/>
                          </a:solidFill>
                        </a:rPr>
                        <a:t>b2. Outrunner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2.3.3.1. DC (DOĞRU AKIM) MOTORLAR</a:t>
            </a:r>
            <a:endParaRPr/>
          </a:p>
        </p:txBody>
      </p:sp>
      <p:sp>
        <p:nvSpPr>
          <p:cNvPr id="280" name="Google Shape;280;p6"/>
          <p:cNvSpPr txBox="1">
            <a:spLocks noGrp="1"/>
          </p:cNvSpPr>
          <p:nvPr>
            <p:ph idx="1"/>
          </p:nvPr>
        </p:nvSpPr>
        <p:spPr>
          <a:xfrm>
            <a:off x="1141401" y="1868475"/>
            <a:ext cx="7918500" cy="4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000"/>
              <a:buNone/>
            </a:pPr>
            <a:r>
              <a:rPr lang="tr-TR" b="1">
                <a:solidFill>
                  <a:srgbClr val="FFC000"/>
                </a:solidFill>
              </a:rPr>
              <a:t>a. Fırçalı DC Motorlar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/>
              <a:t>En eski ve en sık kullanılan DC motor tipidir. Şarjlı el matkaplarından oyuncak arabalara kadar birçok farklı alette kullanılır.</a:t>
            </a:r>
            <a:endParaRPr/>
          </a:p>
          <a:p>
            <a:pPr marL="228600" lvl="0" indent="-276225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tr-TR"/>
              <a:t>Motorun içinde yer alan elektrik bobinine elektrik akımı uygulandığında, yine motorun içerisinde bulunan sabit mıknatıslarda zıt yönde oluşan manyetik kuvvetin etkisi ile hareket etme prensibine dayanır. </a:t>
            </a:r>
            <a:endParaRPr/>
          </a:p>
        </p:txBody>
      </p:sp>
      <p:pic>
        <p:nvPicPr>
          <p:cNvPr id="281" name="Google Shape;28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3300" y="3825375"/>
            <a:ext cx="2162075" cy="2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6"/>
          <p:cNvPicPr preferRelativeResize="0"/>
          <p:nvPr/>
        </p:nvPicPr>
        <p:blipFill rotWithShape="1">
          <a:blip r:embed="rId4">
            <a:alphaModFix/>
          </a:blip>
          <a:srcRect l="9370" t="2169" r="47473" b="53884"/>
          <a:stretch/>
        </p:blipFill>
        <p:spPr>
          <a:xfrm>
            <a:off x="9543294" y="2097102"/>
            <a:ext cx="2162076" cy="172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22937" y="6237525"/>
            <a:ext cx="1091635" cy="455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p6"/>
          <p:cNvGrpSpPr/>
          <p:nvPr/>
        </p:nvGrpSpPr>
        <p:grpSpPr>
          <a:xfrm>
            <a:off x="11047025" y="6096001"/>
            <a:ext cx="1071600" cy="762000"/>
            <a:chOff x="10877400" y="6153000"/>
            <a:chExt cx="1071600" cy="762000"/>
          </a:xfrm>
        </p:grpSpPr>
        <p:sp>
          <p:nvSpPr>
            <p:cNvPr id="285" name="Google Shape;285;p6"/>
            <p:cNvSpPr txBox="1"/>
            <p:nvPr/>
          </p:nvSpPr>
          <p:spPr>
            <a:xfrm>
              <a:off x="11445300" y="6153000"/>
              <a:ext cx="5037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 txBox="1"/>
            <p:nvPr/>
          </p:nvSpPr>
          <p:spPr>
            <a:xfrm>
              <a:off x="10877400" y="6199200"/>
              <a:ext cx="841500" cy="6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Nasıl</a:t>
              </a:r>
              <a:endParaRPr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Çalışır</a:t>
              </a:r>
              <a:endParaRPr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2.3.3.1. DC (DOĞRU AKIM) MOTORLAR</a:t>
            </a:r>
            <a:endParaRPr/>
          </a:p>
        </p:txBody>
      </p:sp>
      <p:sp>
        <p:nvSpPr>
          <p:cNvPr id="292" name="Google Shape;292;p10"/>
          <p:cNvSpPr txBox="1">
            <a:spLocks noGrp="1"/>
          </p:cNvSpPr>
          <p:nvPr>
            <p:ph idx="1"/>
          </p:nvPr>
        </p:nvSpPr>
        <p:spPr>
          <a:xfrm>
            <a:off x="1141400" y="2249475"/>
            <a:ext cx="7531800" cy="4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000"/>
              <a:buNone/>
            </a:pPr>
            <a:r>
              <a:rPr lang="tr-TR" b="1">
                <a:solidFill>
                  <a:srgbClr val="FFC000"/>
                </a:solidFill>
              </a:rPr>
              <a:t>a1. Redüktörsüz DC Motorlar: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000"/>
              <a:buChar char="•"/>
            </a:pPr>
            <a:r>
              <a:rPr lang="tr-TR" b="1">
                <a:solidFill>
                  <a:srgbClr val="FFC000"/>
                </a:solidFill>
              </a:rPr>
              <a:t>Yüksek </a:t>
            </a:r>
            <a:r>
              <a:rPr lang="tr-TR" b="1" u="sng">
                <a:solidFill>
                  <a:srgbClr val="FFC000"/>
                </a:solidFill>
              </a:rPr>
              <a:t>devir</a:t>
            </a:r>
            <a:r>
              <a:rPr lang="tr-TR" b="1">
                <a:solidFill>
                  <a:srgbClr val="FFC000"/>
                </a:solidFill>
              </a:rPr>
              <a:t> </a:t>
            </a:r>
            <a:r>
              <a:rPr lang="tr-TR"/>
              <a:t>gerektiren </a:t>
            </a:r>
            <a:r>
              <a:rPr lang="tr-TR" b="1">
                <a:solidFill>
                  <a:srgbClr val="FFC000"/>
                </a:solidFill>
              </a:rPr>
              <a:t>fan, dremel(hobi el matkabı), uzaktan kumandalı oyuncak arabalar </a:t>
            </a:r>
            <a:r>
              <a:rPr lang="tr-TR"/>
              <a:t>gibi cihazlarda çoğunlukla redüktörsüz DC motor kullanılır.</a:t>
            </a:r>
            <a:endParaRPr/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1809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Char char="•"/>
            </a:pPr>
            <a:r>
              <a:rPr lang="tr-TR" b="1" u="sng">
                <a:solidFill>
                  <a:srgbClr val="FFC000"/>
                </a:solidFill>
              </a:rPr>
              <a:t>Redüktör</a:t>
            </a:r>
            <a:r>
              <a:rPr lang="tr-TR"/>
              <a:t>; devir-tork oranını dişliler yardımıyla değiştiren dişli sistemidir.</a:t>
            </a:r>
            <a:endParaRPr/>
          </a:p>
        </p:txBody>
      </p:sp>
      <p:pic>
        <p:nvPicPr>
          <p:cNvPr id="293" name="Google Shape;293;p10"/>
          <p:cNvPicPr preferRelativeResize="0"/>
          <p:nvPr/>
        </p:nvPicPr>
        <p:blipFill rotWithShape="1">
          <a:blip r:embed="rId3">
            <a:alphaModFix/>
          </a:blip>
          <a:srcRect l="20719" t="24444" r="22549" b="27320"/>
          <a:stretch/>
        </p:blipFill>
        <p:spPr>
          <a:xfrm>
            <a:off x="9032047" y="3077085"/>
            <a:ext cx="2438400" cy="207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2.3.3.1. DC (DOĞRU AKIM) MOTORLAR</a:t>
            </a:r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idx="1"/>
          </p:nvPr>
        </p:nvSpPr>
        <p:spPr>
          <a:xfrm>
            <a:off x="1141399" y="2249475"/>
            <a:ext cx="6787800" cy="4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000"/>
              <a:buNone/>
            </a:pPr>
            <a:r>
              <a:rPr lang="tr-TR" b="1">
                <a:solidFill>
                  <a:srgbClr val="FFC000"/>
                </a:solidFill>
              </a:rPr>
              <a:t>a2. Redüktörlü DC Motorlar: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000"/>
              <a:buChar char="•"/>
            </a:pPr>
            <a:r>
              <a:rPr lang="tr-TR" b="1">
                <a:solidFill>
                  <a:srgbClr val="FFC000"/>
                </a:solidFill>
              </a:rPr>
              <a:t>Yüksek </a:t>
            </a:r>
            <a:r>
              <a:rPr lang="tr-TR" b="1" u="sng">
                <a:solidFill>
                  <a:srgbClr val="FFC000"/>
                </a:solidFill>
              </a:rPr>
              <a:t>tork</a:t>
            </a:r>
            <a:r>
              <a:rPr lang="tr-TR"/>
              <a:t> tercih edilen </a:t>
            </a:r>
            <a:r>
              <a:rPr lang="tr-TR" b="1">
                <a:solidFill>
                  <a:srgbClr val="FFC000"/>
                </a:solidFill>
              </a:rPr>
              <a:t>Mini sumo, engelden kaçan, ışık takip eden ve çizgi izleyen robot</a:t>
            </a:r>
            <a:r>
              <a:rPr lang="tr-TR"/>
              <a:t> gibi</a:t>
            </a:r>
            <a:r>
              <a:rPr lang="tr-TR" b="1">
                <a:solidFill>
                  <a:srgbClr val="FFC000"/>
                </a:solidFill>
              </a:rPr>
              <a:t> </a:t>
            </a:r>
            <a:r>
              <a:rPr lang="tr-TR"/>
              <a:t>projeler</a:t>
            </a:r>
            <a:r>
              <a:rPr lang="tr-TR" b="1">
                <a:solidFill>
                  <a:srgbClr val="FFC000"/>
                </a:solidFill>
              </a:rPr>
              <a:t> </a:t>
            </a:r>
            <a:r>
              <a:rPr lang="tr-TR"/>
              <a:t>için idealdir.</a:t>
            </a:r>
            <a:endParaRPr/>
          </a:p>
          <a:p>
            <a:pPr marL="22860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tr-TR"/>
              <a:t>Motorun miline bağlanan bir </a:t>
            </a:r>
            <a:r>
              <a:rPr lang="tr-TR" b="1">
                <a:solidFill>
                  <a:srgbClr val="FFC000"/>
                </a:solidFill>
              </a:rPr>
              <a:t>dişli seti (redüktör) sayesinde</a:t>
            </a:r>
            <a:r>
              <a:rPr lang="tr-TR"/>
              <a:t> çıkış hızı düşürülerek elde edilen </a:t>
            </a:r>
            <a:r>
              <a:rPr lang="tr-TR" b="1">
                <a:solidFill>
                  <a:srgbClr val="FFC000"/>
                </a:solidFill>
              </a:rPr>
              <a:t>torkun artması sağlanır.</a:t>
            </a:r>
            <a:endParaRPr/>
          </a:p>
        </p:txBody>
      </p:sp>
      <p:pic>
        <p:nvPicPr>
          <p:cNvPr id="300" name="Google Shape;300;p9" descr="iç mekan, madeni eşyalar, gök içeren bir resim&#10;&#10;Yüksek güvenilirlikle oluşturulmuş açıkla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60415">
            <a:off x="8473177" y="1953804"/>
            <a:ext cx="2308411" cy="231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4549" y="4462537"/>
            <a:ext cx="2420296" cy="187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tr-TR" b="1"/>
              <a:t>2.3.3.1. DC (DOĞRU AKIM) MOTORLAR</a:t>
            </a:r>
            <a:endParaRPr/>
          </a:p>
        </p:txBody>
      </p:sp>
      <p:sp>
        <p:nvSpPr>
          <p:cNvPr id="307" name="Google Shape;307;p7"/>
          <p:cNvSpPr txBox="1">
            <a:spLocks noGrp="1"/>
          </p:cNvSpPr>
          <p:nvPr>
            <p:ph idx="1"/>
          </p:nvPr>
        </p:nvSpPr>
        <p:spPr>
          <a:xfrm>
            <a:off x="1141401" y="2249475"/>
            <a:ext cx="71673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000"/>
              <a:buNone/>
            </a:pPr>
            <a:r>
              <a:rPr lang="tr-TR" b="1">
                <a:solidFill>
                  <a:srgbClr val="FFC000"/>
                </a:solidFill>
              </a:rPr>
              <a:t>a. Fırçalı DC Motorların </a:t>
            </a:r>
            <a:r>
              <a:rPr lang="tr-TR" b="1" u="sng">
                <a:solidFill>
                  <a:srgbClr val="FFC000"/>
                </a:solidFill>
              </a:rPr>
              <a:t>Avantajları:</a:t>
            </a:r>
            <a:r>
              <a:rPr lang="tr-TR"/>
              <a:t> </a:t>
            </a:r>
            <a:endParaRPr/>
          </a:p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tr-TR" b="1">
                <a:solidFill>
                  <a:srgbClr val="FFC000"/>
                </a:solidFill>
              </a:rPr>
              <a:t>Motor sürücü kartı ile</a:t>
            </a:r>
            <a:r>
              <a:rPr lang="tr-TR"/>
              <a:t> motora uygulanan gerilimin büyüklüğü ve yönü değiştirilerek </a:t>
            </a:r>
            <a:r>
              <a:rPr lang="tr-TR" b="1">
                <a:solidFill>
                  <a:srgbClr val="FFC000"/>
                </a:solidFill>
              </a:rPr>
              <a:t>kolay bir şekilde hız ve yön kontrolü </a:t>
            </a:r>
            <a:r>
              <a:rPr lang="tr-TR"/>
              <a:t>yapılabilir. </a:t>
            </a:r>
            <a:endParaRPr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tr-TR"/>
              <a:t>Motor ve sürücü kartının maliyeti düşüktür.</a:t>
            </a:r>
            <a:endParaRPr b="1"/>
          </a:p>
        </p:txBody>
      </p:sp>
      <p:pic>
        <p:nvPicPr>
          <p:cNvPr id="308" name="Google Shape;30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6652" y="2373600"/>
            <a:ext cx="3640425" cy="36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908</Words>
  <Application>Microsoft Office PowerPoint</Application>
  <PresentationFormat>Özel</PresentationFormat>
  <Paragraphs>115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EĞİTSEL ROBOTLARIN BİLEŞENLERİ-2</vt:lpstr>
      <vt:lpstr>İÇINDEKILER</vt:lpstr>
      <vt:lpstr>2.3.3. HAREKET BİLEŞENLERİ</vt:lpstr>
      <vt:lpstr>MOTORLARLA İLGİLİ ÇEŞİTLİ TERİMLER</vt:lpstr>
      <vt:lpstr>2.3.3.1. DC (DOĞRU AKIM) MOTORLAR</vt:lpstr>
      <vt:lpstr>2.3.3.1. DC (DOĞRU AKIM) MOTORLAR</vt:lpstr>
      <vt:lpstr>2.3.3.1. DC (DOĞRU AKIM) MOTORLAR</vt:lpstr>
      <vt:lpstr>2.3.3.1. DC (DOĞRU AKIM) MOTORLAR</vt:lpstr>
      <vt:lpstr>2.3.3.1. DC (DOĞRU AKIM) MOTORLAR</vt:lpstr>
      <vt:lpstr>2.3.3.1. DC (DOĞRU AKIM) MOTORLAR</vt:lpstr>
      <vt:lpstr>2.3.3.1. DC (DOĞRU AKIM) MOTORLAR</vt:lpstr>
      <vt:lpstr>2.3.3.1. DC (DOĞRU AKIM) MOTORLAR</vt:lpstr>
      <vt:lpstr>2.3.3.1. DC (DOĞRU AKIM) MOTORLAR</vt:lpstr>
      <vt:lpstr>2.3.3.1. DC (DOĞRU AKIM) MOTORLAR</vt:lpstr>
      <vt:lpstr>2.3.3.1. DC (DOĞRU AKIM) MOTORLAR</vt:lpstr>
      <vt:lpstr>2.3.3.2. SERVO MOTORLAR</vt:lpstr>
      <vt:lpstr>2.3.3.2. SERVO MOTORLAR</vt:lpstr>
      <vt:lpstr>2.3.3.2. SERVO MOTORLAR</vt:lpstr>
      <vt:lpstr>2.3.3.2. SERVO MOTORLAR</vt:lpstr>
      <vt:lpstr>2.3.3.3. STEP MOTORLAR</vt:lpstr>
      <vt:lpstr>2.3.3.3. STEP MOTORLAR</vt:lpstr>
      <vt:lpstr>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EĞİTSEL ROBOTLARIN BİLEŞENLERİ-2</dc:title>
  <dc:creator>Caglayan Volkan YILDIZ</dc:creator>
  <cp:lastModifiedBy>Turbo-Tiger</cp:lastModifiedBy>
  <cp:revision>1</cp:revision>
  <dcterms:created xsi:type="dcterms:W3CDTF">2018-09-18T06:35:38Z</dcterms:created>
  <dcterms:modified xsi:type="dcterms:W3CDTF">2021-10-22T05:04:27Z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