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8"/>
  </p:sldMasterIdLst>
  <p:notesMasterIdLst>
    <p:notesMasterId r:id="rId30"/>
  </p:notesMasterIdLst>
  <p:sldIdLst>
    <p:sldId id="256" r:id="rId19"/>
    <p:sldId id="297" r:id="rId20"/>
    <p:sldId id="289" r:id="rId21"/>
    <p:sldId id="290" r:id="rId22"/>
    <p:sldId id="291" r:id="rId23"/>
    <p:sldId id="292" r:id="rId24"/>
    <p:sldId id="293" r:id="rId25"/>
    <p:sldId id="288" r:id="rId26"/>
    <p:sldId id="295" r:id="rId27"/>
    <p:sldId id="296" r:id="rId28"/>
    <p:sldId id="2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6441" autoAdjust="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3DD1B-5353-43A8-94F0-6FC35EA6228E}" type="datetimeFigureOut">
              <a:rPr lang="tr-TR" smtClean="0"/>
              <a:t>23.9.2021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9AA4-5DC5-4C18-A75F-AD0DD6E2135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49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71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8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8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96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81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89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220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93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66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iyadinnet.com/YararliBilgiler-1378&amp;Bilgi=v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9C8E040-3AD3-4C2F-8BB3-3C4DF8FE6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717755"/>
            <a:ext cx="8328625" cy="1757893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Eğitsel Robotların Bileşenleri-1</a:t>
            </a:r>
            <a:endParaRPr lang="tr-T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40A2818C-91C9-4B1A-8FE4-46FD0243D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850357"/>
            <a:ext cx="8791575" cy="28447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1600" b="1" dirty="0">
                <a:solidFill>
                  <a:schemeClr val="tx1"/>
                </a:solidFill>
              </a:rPr>
              <a:t>Kazanımlar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Montaj bileşenlerini listeler.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Montaj bileşenlerinin görevlerini açıklar.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Hareket-eylem bileşenlerini listeler.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Hareket-eylem bileşenlerinin görevlerini açıklar.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Buton, anahtarlar ve konektör bileşenlerinin görevlerini açıklar.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1600" cap="none" dirty="0">
                <a:solidFill>
                  <a:schemeClr val="tx1"/>
                </a:solidFill>
              </a:rPr>
              <a:t>Güç Bileşenlerini listeler.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endParaRPr lang="tr-TR" sz="1600" cap="none" dirty="0">
              <a:solidFill>
                <a:schemeClr val="tx1"/>
              </a:solidFill>
            </a:endParaRPr>
          </a:p>
        </p:txBody>
      </p:sp>
      <p:pic>
        <p:nvPicPr>
          <p:cNvPr id="11" name="Resim 10" descr="dişli, madeni eşyalar, nesn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8A8B856D-D174-43BE-BC4F-B03B7C5B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00" y="2475648"/>
            <a:ext cx="2042005" cy="321946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009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2.3.2. güç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2-Akümülatörler: </a:t>
            </a:r>
            <a:r>
              <a:rPr lang="tr-TR" dirty="0"/>
              <a:t>Elektrik enerjisini kimyevi enerjiye çevirerek depolayan </a:t>
            </a:r>
            <a:r>
              <a:rPr lang="tr-TR" dirty="0">
                <a:hlinkClick r:id="rId2"/>
              </a:rPr>
              <a:t>ve</a:t>
            </a:r>
            <a:r>
              <a:rPr lang="tr-TR" dirty="0"/>
              <a:t> depolanan kimyevi enerjiyi istendiğinde elektrik enerjisi olarak dışarı verebilen, pillerden daha güçlü enerji kaynaklarıdır. </a:t>
            </a:r>
          </a:p>
        </p:txBody>
      </p:sp>
      <p:pic>
        <p:nvPicPr>
          <p:cNvPr id="6" name="Resim 5" descr="pil, elektronik eşyalar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88F1ABE5-CAC5-47ED-8922-A8DDD70B3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49" y="4157933"/>
            <a:ext cx="2145102" cy="21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5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2.3.2. güç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3-Bataryalar: </a:t>
            </a:r>
            <a:r>
              <a:rPr lang="tr-TR" dirty="0"/>
              <a:t>Pillerin bir araya gelerek oluşturdukları pil gruplarına batarya denir. Robotlarda, tablet ve bilgisayarlarda yaygın olarak kullanılır.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10948DE-C4F1-419A-9FF1-A6D79F46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53" y="3753928"/>
            <a:ext cx="3158094" cy="24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A616BAE3-10F7-480B-A3F7-67025934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içindekiler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BF0CF97-E27B-40C3-8949-A4E9052E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b="1" dirty="0">
                <a:hlinkClick r:id="rId2" action="ppaction://hlinksldjump"/>
              </a:rPr>
              <a:t>2.1. Montaj Bileşenleri</a:t>
            </a:r>
            <a:endParaRPr lang="tr-TR" dirty="0"/>
          </a:p>
          <a:p>
            <a:pPr lvl="0"/>
            <a:r>
              <a:rPr lang="tr-TR" b="1" dirty="0">
                <a:hlinkClick r:id="rId3" action="ppaction://hlinksldjump"/>
              </a:rPr>
              <a:t>2.2. Mekanik (Hareket-Eylem) Bileşenleri</a:t>
            </a:r>
            <a:endParaRPr lang="tr-TR" dirty="0"/>
          </a:p>
          <a:p>
            <a:pPr lvl="0"/>
            <a:r>
              <a:rPr lang="tr-TR" b="1" dirty="0">
                <a:hlinkClick r:id="rId4" action="ppaction://hlinksldjump"/>
              </a:rPr>
              <a:t>2.3. Elektromekanik Bileşenler</a:t>
            </a:r>
            <a:endParaRPr lang="tr-TR" dirty="0"/>
          </a:p>
          <a:p>
            <a:pPr lvl="1"/>
            <a:r>
              <a:rPr lang="tr-TR" sz="2400" b="1" dirty="0">
                <a:hlinkClick r:id="rId5" action="ppaction://hlinksldjump"/>
              </a:rPr>
              <a:t>2.3.1. Bağlantı Bileşenleri</a:t>
            </a:r>
            <a:endParaRPr lang="tr-TR" sz="2400" dirty="0"/>
          </a:p>
          <a:p>
            <a:pPr lvl="1"/>
            <a:r>
              <a:rPr lang="tr-TR" sz="2400" b="1" dirty="0">
                <a:hlinkClick r:id="rId6" action="ppaction://hlinksldjump"/>
              </a:rPr>
              <a:t>2.3.2. Güç Bileşenleri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05200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2.1. Montaj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306" y="1778840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dirty="0"/>
              <a:t>Robotu meydana getiren bileşenleri </a:t>
            </a:r>
            <a:r>
              <a:rPr lang="tr-TR" b="1" dirty="0"/>
              <a:t>gövdeye veya birbirine bağlamak için </a:t>
            </a:r>
            <a:r>
              <a:rPr lang="tr-TR" dirty="0"/>
              <a:t>kullanılan elemanlardır. (vida, somun, pul, perçin vs.) </a:t>
            </a:r>
          </a:p>
          <a:p>
            <a:r>
              <a:rPr lang="tr-TR" dirty="0"/>
              <a:t>Montaj bileşenleri tüm bileşenleri birbirine bağlayarak </a:t>
            </a:r>
            <a:r>
              <a:rPr lang="tr-TR" b="1" dirty="0">
                <a:solidFill>
                  <a:srgbClr val="FFC000"/>
                </a:solidFill>
              </a:rPr>
              <a:t>hem</a:t>
            </a:r>
            <a:r>
              <a:rPr lang="tr-TR" dirty="0"/>
              <a:t> </a:t>
            </a:r>
            <a:r>
              <a:rPr lang="tr-TR" b="1" dirty="0">
                <a:solidFill>
                  <a:srgbClr val="FFC000"/>
                </a:solidFill>
              </a:rPr>
              <a:t>bileşenleri bir arada tutar</a:t>
            </a:r>
            <a:r>
              <a:rPr lang="tr-TR" dirty="0"/>
              <a:t> hem de </a:t>
            </a:r>
            <a:r>
              <a:rPr lang="tr-TR" b="1" dirty="0">
                <a:solidFill>
                  <a:srgbClr val="FFC000"/>
                </a:solidFill>
              </a:rPr>
              <a:t>hareket esnasında robotun zarar görmesi engellenmiş olur.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398F00F-9ECD-4E71-ACDF-9CF31497342E}"/>
              </a:ext>
            </a:extLst>
          </p:cNvPr>
          <p:cNvPicPr>
            <a:picLocks noChangeAspect="1"/>
          </p:cNvPicPr>
          <p:nvPr>
            <p:custDataLst>
              <p:custData r:id="rId1"/>
            </p:custDataLst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46" b="71416" l="10000" r="90000">
                        <a14:foregroundMark x1="35692" y1="61327" x2="31846" y2="54956"/>
                        <a14:foregroundMark x1="37769" y1="62035" x2="37769" y2="62035"/>
                        <a14:foregroundMark x1="68462" y1="44425" x2="83385" y2="52035"/>
                        <a14:foregroundMark x1="83385" y1="52035" x2="70462" y2="62566"/>
                        <a14:foregroundMark x1="70462" y1="62566" x2="66923" y2="48496"/>
                        <a14:foregroundMark x1="38077" y1="19646" x2="49231" y2="20973"/>
                      </a14:backgroundRemoval>
                    </a14:imgEffect>
                  </a14:imgLayer>
                </a14:imgProps>
              </a:ext>
            </a:extLst>
          </a:blip>
          <a:srcRect t="15555" b="22361"/>
          <a:stretch/>
        </p:blipFill>
        <p:spPr>
          <a:xfrm>
            <a:off x="1954173" y="4823059"/>
            <a:ext cx="3039433" cy="164022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032D66B5-C74F-44E2-83DE-6A086E7CD1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86000" l="13556" r="84889">
                        <a14:foregroundMark x1="42889" y1="55778" x2="42667" y2="59111"/>
                        <a14:foregroundMark x1="42667" y1="58889" x2="46667" y2="80889"/>
                        <a14:foregroundMark x1="41482" y1="76961" x2="43111" y2="81111"/>
                        <a14:foregroundMark x1="40598" y1="74709" x2="40863" y2="75386"/>
                        <a14:foregroundMark x1="38586" y1="69583" x2="38885" y2="70345"/>
                        <a14:foregroundMark x1="33778" y1="57333" x2="37349" y2="66432"/>
                        <a14:foregroundMark x1="43111" y1="81111" x2="43111" y2="81111"/>
                        <a14:foregroundMark x1="38568" y1="81441" x2="38667" y2="81556"/>
                        <a14:foregroundMark x1="21333" y1="61556" x2="33350" y2="75422"/>
                        <a14:foregroundMark x1="38667" y1="81556" x2="39215" y2="82651"/>
                        <a14:foregroundMark x1="13556" y1="64889" x2="30088" y2="78429"/>
                        <a14:foregroundMark x1="49333" y1="63111" x2="49333" y2="71111"/>
                        <a14:foregroundMark x1="71778" y1="81333" x2="75111" y2="80667"/>
                        <a14:foregroundMark x1="84889" y1="67778" x2="84222" y2="60889"/>
                        <a14:foregroundMark x1="31778" y1="78889" x2="33778" y2="80222"/>
                        <a14:foregroundMark x1="34000" y1="80444" x2="37333" y2="82889"/>
                        <a14:backgroundMark x1="13556" y1="53556" x2="13556" y2="53556"/>
                        <a14:backgroundMark x1="12444" y1="75111" x2="12444" y2="75111"/>
                        <a14:backgroundMark x1="13778" y1="77333" x2="27111" y2="84889"/>
                        <a14:backgroundMark x1="28222" y1="92889" x2="6889" y2="74667"/>
                        <a14:backgroundMark x1="36222" y1="66889" x2="37556" y2="70000"/>
                        <a14:backgroundMark x1="38000" y1="70889" x2="40667" y2="74667"/>
                        <a14:backgroundMark x1="35045" y1="78977" x2="35332" y2="79195"/>
                        <a14:backgroundMark x1="32000" y1="76667" x2="33150" y2="77540"/>
                        <a14:backgroundMark x1="37333" y1="84667" x2="39778" y2="86000"/>
                        <a14:backgroundMark x1="37778" y1="85111" x2="36322" y2="83838"/>
                        <a14:backgroundMark x1="40222" y1="75556" x2="40222" y2="75556"/>
                        <a14:backgroundMark x1="40444" y1="75556" x2="41111" y2="77111"/>
                        <a14:backgroundMark x1="41778" y1="78444" x2="40889" y2="76444"/>
                      </a14:backgroundRemoval>
                    </a14:imgEffect>
                  </a14:imgLayer>
                </a14:imgProps>
              </a:ext>
            </a:extLst>
          </a:blip>
          <a:srcRect l="6998" t="46046" r="7688" b="11496"/>
          <a:stretch/>
        </p:blipFill>
        <p:spPr>
          <a:xfrm>
            <a:off x="8736238" y="5217510"/>
            <a:ext cx="3290047" cy="16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4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2.2. Mekanik (Hareket-Eylem)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dirty="0"/>
              <a:t>Robotun hareketini sağlamak için gerekli mekanik yapıyı sağlar. </a:t>
            </a:r>
          </a:p>
          <a:p>
            <a:r>
              <a:rPr lang="tr-TR" b="1" dirty="0"/>
              <a:t>Tekerler, Paletler, Ayaklar…</a:t>
            </a:r>
          </a:p>
          <a:p>
            <a:r>
              <a:rPr lang="tr-TR" b="1" dirty="0">
                <a:solidFill>
                  <a:srgbClr val="FFC000"/>
                </a:solidFill>
              </a:rPr>
              <a:t>Kullanılacak olan ortam ve kullanım amacına göre</a:t>
            </a:r>
            <a:r>
              <a:rPr lang="tr-TR" b="1" dirty="0"/>
              <a:t> </a:t>
            </a:r>
            <a:r>
              <a:rPr lang="tr-TR" dirty="0"/>
              <a:t>farklı hareket bileşenleri tercih edilmektedir.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3CA8C1C5-976D-4C20-8C79-511D9411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713" y="4406765"/>
            <a:ext cx="3101395" cy="232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90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 Elektromekanik Bileşenler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dirty="0"/>
              <a:t>Eğitsel robotlarda kullanılan elektromekanik bileşenler; 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400" b="1" dirty="0">
                <a:solidFill>
                  <a:srgbClr val="FFC000"/>
                </a:solidFill>
              </a:rPr>
              <a:t>Bağlantı Bileşenleri</a:t>
            </a:r>
            <a:r>
              <a:rPr lang="tr-TR" sz="2400" dirty="0"/>
              <a:t>; Butonlar, anahtarlar, </a:t>
            </a:r>
            <a:r>
              <a:rPr lang="tr-TR" sz="2400" dirty="0" err="1"/>
              <a:t>klemens</a:t>
            </a:r>
            <a:r>
              <a:rPr lang="tr-TR" sz="2400" dirty="0"/>
              <a:t>, </a:t>
            </a:r>
            <a:r>
              <a:rPr lang="tr-TR" sz="2400" dirty="0" err="1"/>
              <a:t>konnektörler</a:t>
            </a:r>
            <a:r>
              <a:rPr lang="tr-TR" sz="2400" dirty="0"/>
              <a:t>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400" b="1" dirty="0">
                <a:solidFill>
                  <a:srgbClr val="FFC000"/>
                </a:solidFill>
              </a:rPr>
              <a:t>Güç Bileşenleri</a:t>
            </a:r>
            <a:r>
              <a:rPr lang="tr-TR" sz="2400" dirty="0"/>
              <a:t>; Pil, akü, batarya…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sz="2400" b="1" dirty="0">
                <a:solidFill>
                  <a:srgbClr val="FFC000"/>
                </a:solidFill>
              </a:rPr>
              <a:t>Hareket Bileşenleri</a:t>
            </a:r>
            <a:r>
              <a:rPr lang="tr-TR" sz="2400" dirty="0"/>
              <a:t>; DC, </a:t>
            </a:r>
            <a:r>
              <a:rPr lang="tr-TR" sz="2400" dirty="0" err="1"/>
              <a:t>servo</a:t>
            </a:r>
            <a:r>
              <a:rPr lang="tr-TR" sz="2400" dirty="0"/>
              <a:t>, step motor…</a:t>
            </a:r>
          </a:p>
        </p:txBody>
      </p:sp>
    </p:spTree>
    <p:extLst>
      <p:ext uri="{BB962C8B-B14F-4D97-AF65-F5344CB8AC3E}">
        <p14:creationId xmlns:p14="http://schemas.microsoft.com/office/powerpoint/2010/main" val="31251510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2.3.1. Bağlantı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1-Butonlar: </a:t>
            </a:r>
            <a:r>
              <a:rPr lang="tr-TR" dirty="0"/>
              <a:t>Üzerine basıldığında, robottaki veya yazılımdaki önceden belirlenmiş mekanik veya elektronik bir </a:t>
            </a:r>
            <a:r>
              <a:rPr lang="tr-TR" b="1" dirty="0"/>
              <a:t>sürecin başlamasını, sonlanmasını veya kontrolünü sağlayan</a:t>
            </a:r>
            <a:r>
              <a:rPr lang="tr-TR" dirty="0"/>
              <a:t> kontak mekanizmalarıdır. </a:t>
            </a:r>
          </a:p>
        </p:txBody>
      </p:sp>
      <p:pic>
        <p:nvPicPr>
          <p:cNvPr id="4" name="Resim 3" descr="elektronik eşyalar içeren bir resim&#10;&#10;Yüksek güvenilirlikle oluşturulmuş açıklama">
            <a:extLst>
              <a:ext uri="{FF2B5EF4-FFF2-40B4-BE49-F238E27FC236}">
                <a16:creationId xmlns:a16="http://schemas.microsoft.com/office/drawing/2014/main" xmlns="" id="{C2D1CB00-E46F-49D4-B6B9-04D9B1D0D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40" b="18199"/>
          <a:stretch/>
        </p:blipFill>
        <p:spPr>
          <a:xfrm>
            <a:off x="4324871" y="4149307"/>
            <a:ext cx="3542258" cy="225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121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2.3.1. Bağlantı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2-Anahtarlar:</a:t>
            </a:r>
            <a:r>
              <a:rPr lang="tr-TR" b="1" dirty="0"/>
              <a:t> </a:t>
            </a:r>
            <a:r>
              <a:rPr lang="tr-TR" dirty="0"/>
              <a:t>Elektrikle çalışan bütün sistem ve devrelerde, devreyi açıp-kapatmaya yarayan elemanlardır.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E5631C1F-EE60-4959-9915-ED2B7880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40" y="3712120"/>
            <a:ext cx="2891879" cy="289187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F951F222-616E-400A-8043-398FEC90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81" y="3712120"/>
            <a:ext cx="2891878" cy="28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28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2.3.1. Bağlantı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3-Konektörler ve </a:t>
            </a:r>
            <a:r>
              <a:rPr lang="tr-TR" b="1" dirty="0" err="1">
                <a:solidFill>
                  <a:srgbClr val="FFC000"/>
                </a:solidFill>
              </a:rPr>
              <a:t>Klemensler</a:t>
            </a:r>
            <a:r>
              <a:rPr lang="tr-TR" b="1" dirty="0">
                <a:solidFill>
                  <a:srgbClr val="FFC000"/>
                </a:solidFill>
              </a:rPr>
              <a:t>: </a:t>
            </a:r>
            <a:r>
              <a:rPr lang="tr-TR" dirty="0"/>
              <a:t>Robotun yapısında kullanılan elektronik bileşenlerin birbirine bağlantısı için kullanılan kablo bağlantı yapılarıdır.</a:t>
            </a:r>
          </a:p>
        </p:txBody>
      </p:sp>
      <p:pic>
        <p:nvPicPr>
          <p:cNvPr id="14" name="Resim 13" descr="elektronik eşyalar, devre, müzik, nesne içeren bir resim&#10;&#10;Orta düzeyde güvenilirlikle oluşturulmuş açıklama">
            <a:extLst>
              <a:ext uri="{FF2B5EF4-FFF2-40B4-BE49-F238E27FC236}">
                <a16:creationId xmlns:a16="http://schemas.microsoft.com/office/drawing/2014/main" xmlns="" id="{9600BDE1-4465-4D68-8C72-8FB38590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64" y="3763906"/>
            <a:ext cx="3004868" cy="2261163"/>
          </a:xfrm>
          <a:prstGeom prst="rect">
            <a:avLst/>
          </a:prstGeom>
        </p:spPr>
      </p:pic>
      <p:pic>
        <p:nvPicPr>
          <p:cNvPr id="16" name="Resim 15" descr="devre, elektronik eşyalar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701BD5CD-A7E4-4E7A-A448-8B3CA1FE1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396" y="3763905"/>
            <a:ext cx="2260841" cy="2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0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EA2193C-55D9-41C9-8548-D920838D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2.3.2. güç Bileşenleri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xmlns="" id="{A7EB3E49-39D3-4211-A922-0BCF6B40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167902"/>
          </a:xfrm>
        </p:spPr>
        <p:txBody>
          <a:bodyPr numCol="1">
            <a:norm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1-Piller:</a:t>
            </a:r>
            <a:r>
              <a:rPr lang="tr-TR" b="1" dirty="0"/>
              <a:t> </a:t>
            </a:r>
            <a:r>
              <a:rPr lang="tr-TR" dirty="0"/>
              <a:t>Kimyasal enerjinin depolanabilmesi ve elektriksel forma dönüştürülebilmesi için kullanılan küçük hacimli temel güç kaynaklarıdır. </a:t>
            </a:r>
          </a:p>
        </p:txBody>
      </p:sp>
      <p:pic>
        <p:nvPicPr>
          <p:cNvPr id="9" name="Resim 8" descr="iç mekan, duvar, elektronik eşyalar, pil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82825C80-A273-4D87-96EF-6D9BA267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83" y="3690667"/>
            <a:ext cx="2464855" cy="24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3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Backgrounds.SharePoint" Revision="1" Stencil="System.Storyboarding.Backgrounds" StencilVersion="0.1"/>
</Control>
</file>

<file path=customXml/item10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1.xml><?xml version="1.0" encoding="utf-8"?>
<Control xmlns="http://schemas.microsoft.com/VisualStudio/2011/storyboarding/control/v1.0">
  <Id Name="System.Storyboarding.Common.SearchBox" RevisionId="68ea164d-c1de-47a5-804f-d4d1290fa524" Stencil="System.Storyboarding.Common" StencilRevisionId="68ea164d-c1de-47a5-804f-d4d1290fa524" StencilVersion="0.1"/>
</Control>
</file>

<file path=customXml/item12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13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4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5.xml><?xml version="1.0" encoding="utf-8"?>
<Control xmlns="http://schemas.microsoft.com/VisualStudio/2011/storyboarding/control">
  <Id Name="4eb5b731-f9b1-48f8-a467-27c1a1e0c7fd" Revision="1" Stencil="System.MyShapes" StencilVersion="1.0"/>
</Control>
</file>

<file path=customXml/item16.xml><?xml version="1.0" encoding="utf-8"?>
<Control xmlns="http://schemas.microsoft.com/VisualStudio/2011/storyboarding/control/v1.0">
  <Id Name="System.Storyboarding.Icons.Help" RevisionId="05cd6d03-c0b2-488e-98a7-d68de69a2cfc" Stencil="System.Storyboarding.Icons" StencilRevisionId="05cd6d03-c0b2-488e-98a7-d68de69a2cfc" StencilVersion="0.1"/>
</Control>
</file>

<file path=customXml/item17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2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3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4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5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7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8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9.xml><?xml version="1.0" encoding="utf-8"?>
<Control xmlns="http://schemas.microsoft.com/VisualStudio/2011/storyboarding/control">
  <Id Name="System.Storyboarding.Backgrounds.StartMenu" Revision="1" Stencil="System.Storyboarding.Backgrounds" StencilVersion="0.1"/>
</Control>
</file>

<file path=customXml/itemProps1.xml><?xml version="1.0" encoding="utf-8"?>
<ds:datastoreItem xmlns:ds="http://schemas.openxmlformats.org/officeDocument/2006/customXml" ds:itemID="{25E3177D-05C2-41B8-AFF1-25C9F0C82A5B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D876FCC0-9E7A-48B1-8E50-1A0759F74E0A}">
  <ds:schemaRefs>
    <ds:schemaRef ds:uri="http://schemas.microsoft.com/VisualStudio/2011/storyboarding/control/v1.0"/>
  </ds:schemaRefs>
</ds:datastoreItem>
</file>

<file path=customXml/itemProps11.xml><?xml version="1.0" encoding="utf-8"?>
<ds:datastoreItem xmlns:ds="http://schemas.openxmlformats.org/officeDocument/2006/customXml" ds:itemID="{AB8AF5A6-FA45-4246-A67D-74215671FBEF}">
  <ds:schemaRefs>
    <ds:schemaRef ds:uri="http://schemas.microsoft.com/VisualStudio/2011/storyboarding/control/v1.0"/>
  </ds:schemaRefs>
</ds:datastoreItem>
</file>

<file path=customXml/itemProps12.xml><?xml version="1.0" encoding="utf-8"?>
<ds:datastoreItem xmlns:ds="http://schemas.openxmlformats.org/officeDocument/2006/customXml" ds:itemID="{366DA436-CE30-453F-9CC1-28AD3B50F144}">
  <ds:schemaRefs>
    <ds:schemaRef ds:uri="http://schemas.microsoft.com/VisualStudio/2011/storyboarding/control/v1.0"/>
  </ds:schemaRefs>
</ds:datastoreItem>
</file>

<file path=customXml/itemProps13.xml><?xml version="1.0" encoding="utf-8"?>
<ds:datastoreItem xmlns:ds="http://schemas.openxmlformats.org/officeDocument/2006/customXml" ds:itemID="{BCFDDF06-4D2E-4D6D-9A1B-C447B3F4EA67}">
  <ds:schemaRefs>
    <ds:schemaRef ds:uri="http://schemas.microsoft.com/VisualStudio/2011/storyboarding/control/v1.0"/>
  </ds:schemaRefs>
</ds:datastoreItem>
</file>

<file path=customXml/itemProps14.xml><?xml version="1.0" encoding="utf-8"?>
<ds:datastoreItem xmlns:ds="http://schemas.openxmlformats.org/officeDocument/2006/customXml" ds:itemID="{6089AD14-2AFF-487A-A99A-106B05215CC5}">
  <ds:schemaRefs>
    <ds:schemaRef ds:uri="http://schemas.microsoft.com/VisualStudio/2011/storyboarding/control/v1.0"/>
  </ds:schemaRefs>
</ds:datastoreItem>
</file>

<file path=customXml/itemProps15.xml><?xml version="1.0" encoding="utf-8"?>
<ds:datastoreItem xmlns:ds="http://schemas.openxmlformats.org/officeDocument/2006/customXml" ds:itemID="{9418FFC2-5A71-4811-AB41-F2E3EA75BB90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E8B65369-76D4-44B9-8CEB-D454AC76CCEB}">
  <ds:schemaRefs>
    <ds:schemaRef ds:uri="http://schemas.microsoft.com/VisualStudio/2011/storyboarding/control/v1.0"/>
  </ds:schemaRefs>
</ds:datastoreItem>
</file>

<file path=customXml/itemProps17.xml><?xml version="1.0" encoding="utf-8"?>
<ds:datastoreItem xmlns:ds="http://schemas.openxmlformats.org/officeDocument/2006/customXml" ds:itemID="{2ED57B16-65F0-4D88-8FC8-86653DF414F3}">
  <ds:schemaRefs>
    <ds:schemaRef ds:uri="http://schemas.microsoft.com/VisualStudio/2011/storyboarding/control/v1.0"/>
  </ds:schemaRefs>
</ds:datastoreItem>
</file>

<file path=customXml/itemProps2.xml><?xml version="1.0" encoding="utf-8"?>
<ds:datastoreItem xmlns:ds="http://schemas.openxmlformats.org/officeDocument/2006/customXml" ds:itemID="{6CA1E503-3BE5-48F9-8903-1F5A0E5B53FA}">
  <ds:schemaRefs>
    <ds:schemaRef ds:uri="http://schemas.microsoft.com/VisualStudio/2011/storyboarding/control/v1.0"/>
  </ds:schemaRefs>
</ds:datastoreItem>
</file>

<file path=customXml/itemProps3.xml><?xml version="1.0" encoding="utf-8"?>
<ds:datastoreItem xmlns:ds="http://schemas.openxmlformats.org/officeDocument/2006/customXml" ds:itemID="{22BBB2FA-F8D8-485D-82A6-F1C443370B3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E83CE332-ECC5-4BAC-A734-C260BE747A0D}">
  <ds:schemaRefs>
    <ds:schemaRef ds:uri="http://schemas.microsoft.com/VisualStudio/2011/storyboarding/control/v1.0"/>
  </ds:schemaRefs>
</ds:datastoreItem>
</file>

<file path=customXml/itemProps5.xml><?xml version="1.0" encoding="utf-8"?>
<ds:datastoreItem xmlns:ds="http://schemas.openxmlformats.org/officeDocument/2006/customXml" ds:itemID="{4475BC4D-1BB3-42EE-94C9-1B162D8BAFED}">
  <ds:schemaRefs>
    <ds:schemaRef ds:uri="http://schemas.microsoft.com/VisualStudio/2011/storyboarding/control/v1.0"/>
  </ds:schemaRefs>
</ds:datastoreItem>
</file>

<file path=customXml/itemProps6.xml><?xml version="1.0" encoding="utf-8"?>
<ds:datastoreItem xmlns:ds="http://schemas.openxmlformats.org/officeDocument/2006/customXml" ds:itemID="{05C8BB45-782C-4141-A21F-408D72D18D5D}">
  <ds:schemaRefs>
    <ds:schemaRef ds:uri="http://schemas.microsoft.com/VisualStudio/2011/storyboarding/control/v1.0"/>
  </ds:schemaRefs>
</ds:datastoreItem>
</file>

<file path=customXml/itemProps7.xml><?xml version="1.0" encoding="utf-8"?>
<ds:datastoreItem xmlns:ds="http://schemas.openxmlformats.org/officeDocument/2006/customXml" ds:itemID="{642A9A0E-30BA-4D4A-95CF-3FF759B287B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5A6F5145-09F5-421E-ABA8-035D9DF59D73}">
  <ds:schemaRefs>
    <ds:schemaRef ds:uri="http://schemas.microsoft.com/VisualStudio/2011/storyboarding/control/v1.0"/>
  </ds:schemaRefs>
</ds:datastoreItem>
</file>

<file path=customXml/itemProps9.xml><?xml version="1.0" encoding="utf-8"?>
<ds:datastoreItem xmlns:ds="http://schemas.openxmlformats.org/officeDocument/2006/customXml" ds:itemID="{49CAF0C2-A894-4CD2-9223-3769C58CB56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323</Words>
  <Application>Microsoft Office PowerPoint</Application>
  <PresentationFormat>Özel</PresentationFormat>
  <Paragraphs>38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Eğitsel Robotların Bileşenleri-1</vt:lpstr>
      <vt:lpstr>içindekiler</vt:lpstr>
      <vt:lpstr>2.1. Montaj Bileşenleri</vt:lpstr>
      <vt:lpstr>2.2. Mekanik (Hareket-Eylem) Bileşenleri</vt:lpstr>
      <vt:lpstr>2.3. Elektromekanik Bileşenler</vt:lpstr>
      <vt:lpstr>2.3.1. Bağlantı Bileşenleri</vt:lpstr>
      <vt:lpstr>2.3.1. Bağlantı Bileşenleri</vt:lpstr>
      <vt:lpstr>2.3.1. Bağlantı Bileşenleri</vt:lpstr>
      <vt:lpstr>2.3.2. güç Bileşenleri</vt:lpstr>
      <vt:lpstr>2.3.2. güç Bileşenleri</vt:lpstr>
      <vt:lpstr>2.3.2. güç Bileşenleri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Caglayan Volkan YILDIZ</dc:creator>
  <cp:lastModifiedBy>Turbo-Tiger</cp:lastModifiedBy>
  <cp:revision>111</cp:revision>
  <dcterms:created xsi:type="dcterms:W3CDTF">2018-09-18T06:35:38Z</dcterms:created>
  <dcterms:modified xsi:type="dcterms:W3CDTF">2021-09-23T05:04:54Z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